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6" r:id="rId2"/>
    <p:sldId id="256" r:id="rId3"/>
    <p:sldId id="257" r:id="rId4"/>
    <p:sldId id="258" r:id="rId5"/>
    <p:sldId id="259" r:id="rId6"/>
    <p:sldId id="261" r:id="rId7"/>
    <p:sldId id="260" r:id="rId8"/>
    <p:sldId id="262" r:id="rId9"/>
    <p:sldId id="263" r:id="rId10"/>
    <p:sldId id="264" r:id="rId11"/>
    <p:sldId id="265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88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29.01.2020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0034" y="500042"/>
            <a:ext cx="7715304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МАСТЕР-КЛАСС</a:t>
            </a:r>
            <a:b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</a:br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по математике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23554" name="Picture 2" descr="C:\Users\Admin\Desktop\моя папка\T-x4GOkhjIU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4" y="2500306"/>
            <a:ext cx="2341446" cy="3500462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4500562" y="4071942"/>
            <a:ext cx="421484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000" dirty="0" smtClean="0"/>
              <a:t>Выполнила </a:t>
            </a:r>
          </a:p>
          <a:p>
            <a:pPr algn="r"/>
            <a:r>
              <a:rPr lang="ru-RU" sz="2000" dirty="0" smtClean="0"/>
              <a:t>у</a:t>
            </a:r>
            <a:r>
              <a:rPr lang="ru-RU" sz="2000" dirty="0" smtClean="0"/>
              <a:t>читель начальных классов</a:t>
            </a:r>
          </a:p>
          <a:p>
            <a:pPr algn="r"/>
            <a:r>
              <a:rPr lang="ru-RU" sz="2000" dirty="0" smtClean="0"/>
              <a:t>МОУ СОШ №1 г. Верхнеуральска</a:t>
            </a:r>
          </a:p>
          <a:p>
            <a:pPr algn="r"/>
            <a:r>
              <a:rPr lang="ru-RU" sz="2000" dirty="0" err="1" smtClean="0"/>
              <a:t>Голощапова</a:t>
            </a:r>
            <a:r>
              <a:rPr lang="ru-RU" sz="2000" dirty="0" smtClean="0"/>
              <a:t> Ирина Владимировна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Rectangle 1"/>
          <p:cNvSpPr>
            <a:spLocks noChangeArrowheads="1"/>
          </p:cNvSpPr>
          <p:nvPr/>
        </p:nvSpPr>
        <p:spPr bwMode="auto">
          <a:xfrm>
            <a:off x="214282" y="214290"/>
            <a:ext cx="8286808" cy="62478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Успешного ребенка может воспитать только тот учитель, который сам переживает радость успехов. </a:t>
            </a: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Успех в учении </a:t>
            </a:r>
            <a:r>
              <a:rPr kumimoji="0" lang="ru-RU" sz="40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–</a:t>
            </a:r>
            <a:r>
              <a:rPr kumimoji="0" lang="ru-RU" sz="40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это </a:t>
            </a:r>
            <a:r>
              <a:rPr kumimoji="0" lang="ru-RU" sz="40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единственный </a:t>
            </a:r>
            <a:r>
              <a:rPr kumimoji="0" lang="ru-RU" sz="40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источник внутренних сил, рождающих энергию для преодоления трудностей, желания учиться. </a:t>
            </a:r>
            <a:endParaRPr kumimoji="0" lang="ru-RU" sz="4000" b="1" i="1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В.А. Сухомлинский. </a:t>
            </a: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1"/>
          <p:cNvSpPr>
            <a:spLocks noChangeArrowheads="1"/>
          </p:cNvSpPr>
          <p:nvPr/>
        </p:nvSpPr>
        <p:spPr bwMode="auto">
          <a:xfrm>
            <a:off x="214282" y="285728"/>
            <a:ext cx="8572528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b="1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рактическое занятие по решению текстовых задач на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b="1" i="1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основе рабочей тетради О. </a:t>
            </a:r>
            <a:r>
              <a:rPr kumimoji="0" lang="ru-RU" sz="24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Рыдзе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при подготовке к ВПР</a:t>
            </a:r>
            <a:endParaRPr kumimoji="0" lang="ru-RU" sz="24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218" name="Rectangle 2"/>
          <p:cNvSpPr>
            <a:spLocks noChangeArrowheads="1"/>
          </p:cNvSpPr>
          <p:nvPr/>
        </p:nvSpPr>
        <p:spPr bwMode="auto">
          <a:xfrm>
            <a:off x="428596" y="1357298"/>
            <a:ext cx="8358246" cy="4893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1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Цель: 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1.Развитие у педагогов, связанных с обучением младших школьников умения организовать подготовку к проведению работ, направленных на определение качества НОО.</a:t>
            </a:r>
            <a:b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endParaRPr lang="ru-RU" sz="2400" b="1" dirty="0" smtClean="0">
              <a:solidFill>
                <a:srgbClr val="7030A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2.Показать, какие практические методы  можно использовать учителем на уроке при  подготовке учащихся к ВПР по математике.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4492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3.Как помочь ученику успешно справиться с работой по математике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s://slovo-shop.ru/image/cache/data/product/1322439-800x80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2071678"/>
            <a:ext cx="2332241" cy="3214710"/>
          </a:xfrm>
          <a:prstGeom prst="rect">
            <a:avLst/>
          </a:prstGeom>
          <a:noFill/>
        </p:spPr>
      </p:pic>
      <p:pic>
        <p:nvPicPr>
          <p:cNvPr id="8196" name="Picture 4" descr="https://xn----7sbdqaabf2clfe5a7hpcg.xn--80agbcqdjc3d.xn--p1ai/images/prodacts/sourse/71862/71862966_gotovimsya-k-vserossiyskoy-proverochnoy-rabote-matematika-rabochaya-tetrad-4-klass-prosveschenie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28992" y="214290"/>
            <a:ext cx="2286016" cy="3106000"/>
          </a:xfrm>
          <a:prstGeom prst="rect">
            <a:avLst/>
          </a:prstGeom>
          <a:noFill/>
        </p:spPr>
      </p:pic>
      <p:pic>
        <p:nvPicPr>
          <p:cNvPr id="8200" name="Picture 8" descr="https://cdn1.ozone.ru/multimedia/102258884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57950" y="2285992"/>
            <a:ext cx="2424426" cy="3214710"/>
          </a:xfrm>
          <a:prstGeom prst="rect">
            <a:avLst/>
          </a:prstGeom>
          <a:noFill/>
        </p:spPr>
      </p:pic>
      <p:sp>
        <p:nvSpPr>
          <p:cNvPr id="8202" name="AutoShape 10" descr="https://ozon-st.cdn.ngenix.net/multimedia/101653075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8204" name="Picture 12" descr="https://ozon-st.cdn.ngenix.net/multimedia/101653075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428992" y="3571876"/>
            <a:ext cx="2359327" cy="310778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s://xn----7sbdqaabf2clfe5a7hpcg.xn--80agbcqdjc3d.xn--p1ai/images/prodacts/sourse/71862/71862966_gotovimsya-k-vserossiyskoy-proverochnoy-rabote-matematika-rabochaya-tetrad-4-klass-prosvescheni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214422"/>
            <a:ext cx="3154702" cy="4286280"/>
          </a:xfrm>
          <a:prstGeom prst="rect">
            <a:avLst/>
          </a:prstGeom>
          <a:noFill/>
        </p:spPr>
      </p:pic>
      <p:sp>
        <p:nvSpPr>
          <p:cNvPr id="3" name="Стрелка вправо 2"/>
          <p:cNvSpPr/>
          <p:nvPr/>
        </p:nvSpPr>
        <p:spPr>
          <a:xfrm>
            <a:off x="2571736" y="785794"/>
            <a:ext cx="1714512" cy="42862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Стрелка вправо 3"/>
          <p:cNvSpPr/>
          <p:nvPr/>
        </p:nvSpPr>
        <p:spPr>
          <a:xfrm>
            <a:off x="2714612" y="2928934"/>
            <a:ext cx="1643074" cy="42862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трелка вправо 4"/>
          <p:cNvSpPr/>
          <p:nvPr/>
        </p:nvSpPr>
        <p:spPr>
          <a:xfrm>
            <a:off x="2500298" y="5143512"/>
            <a:ext cx="1643074" cy="42862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169" name="Rectangle 1"/>
          <p:cNvSpPr>
            <a:spLocks noChangeArrowheads="1"/>
          </p:cNvSpPr>
          <p:nvPr/>
        </p:nvSpPr>
        <p:spPr bwMode="auto">
          <a:xfrm>
            <a:off x="4286248" y="0"/>
            <a:ext cx="4857752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 часть- это тренировочные задания. Их цель систематизация знаний и умений по математике. Задания расположены следующим образом: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задания на понимание смысла понятия, факта и алгоритма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задания на отработку и понимания понятия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задания на применение знаний и умений в стандартных и нестандартных ситуациях.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4357686" y="2214554"/>
            <a:ext cx="4572032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 часть - мини-работы, которые рассчитаны на 10-30 минут. Каждая мини-работа позволит ученику проверить свои силы и оценить результат с помощью карточки для самопроверки, которая находится в конце тетради. Обязательно в этой работе есть задание базового и повышенного уровня.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171" name="Rectangle 3"/>
          <p:cNvSpPr>
            <a:spLocks noChangeArrowheads="1"/>
          </p:cNvSpPr>
          <p:nvPr/>
        </p:nvSpPr>
        <p:spPr bwMode="auto">
          <a:xfrm>
            <a:off x="4286248" y="4429132"/>
            <a:ext cx="4857752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 часть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–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обучающие проверочные работы. Они являются учебно-методическим сопровождением этапа закрепления знаний. Каждый ученик может получить  представление о структуре, количестве заданий, уровне сложности, о требованиях записи ответов, также опыт распределения времени отведенного на выполнение всей работы.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3000"/>
                                        <p:tgtEl>
                                          <p:spTgt spid="71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0"/>
                            </p:stCondLst>
                            <p:childTnLst>
                              <p:par>
                                <p:cTn id="16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3000"/>
                                        <p:tgtEl>
                                          <p:spTgt spid="71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8000"/>
                            </p:stCondLst>
                            <p:childTnLst>
                              <p:par>
                                <p:cTn id="20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3000"/>
                                        <p:tgtEl>
                                          <p:spTgt spid="71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1000"/>
                            </p:stCondLst>
                            <p:childTnLst>
                              <p:par>
                                <p:cTn id="24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3000"/>
                                        <p:tgtEl>
                                          <p:spTgt spid="716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4000"/>
                            </p:stCondLst>
                            <p:childTnLst>
                              <p:par>
                                <p:cTn id="2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4000"/>
                            </p:stCondLst>
                            <p:childTnLst>
                              <p:par>
                                <p:cTn id="31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3000"/>
                                        <p:tgtEl>
                                          <p:spTgt spid="71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7000"/>
                            </p:stCondLst>
                            <p:childTnLst>
                              <p:par>
                                <p:cTn id="3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7000"/>
                            </p:stCondLst>
                            <p:childTnLst>
                              <p:par>
                                <p:cTn id="38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0" dur="3000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42976" y="285728"/>
            <a:ext cx="663527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Задания для групп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285720" y="1214422"/>
            <a:ext cx="3428992" cy="47089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 группа -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«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зеленые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»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ваша задача это тренировочные задания. Вы должны  найти в тетради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«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Работа с текстовыми задачами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»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три вида заданий: 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accent3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задания на понимание смысла понятия, факта и алгоритма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accent3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задания на отработку и понимания понятия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accent3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задания на применение знаний и умений в стандартных и нестандартных ситуациях 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accent3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5286380" y="1071546"/>
            <a:ext cx="3500462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 группа -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«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красные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»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ваша задача это мини- работа по этой же теме. Вам нужно определить, задание базового и повышенного уровня. Решить задачу повышенного уровня используя «памятку при работе над задачей» и проверить ее с помощью карточки для самопроверки в конце тетради.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123" name="Rectangle 3"/>
          <p:cNvSpPr>
            <a:spLocks noChangeArrowheads="1"/>
          </p:cNvSpPr>
          <p:nvPr/>
        </p:nvSpPr>
        <p:spPr bwMode="auto">
          <a:xfrm>
            <a:off x="3500430" y="5072074"/>
            <a:ext cx="5214974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 группа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–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«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синие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»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вы в  проверочной работе №1 , находите  текстовые задачи, и составляете свою памятку работы над задачей повышенного уровня.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2000"/>
                                        <p:tgtEl>
                                          <p:spTgt spid="5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0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428596" y="285728"/>
            <a:ext cx="5500726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Учить детей сегодня трудно,</a:t>
            </a:r>
            <a:b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 раньше было нелегко.</a:t>
            </a:r>
            <a:b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Читать, считать, писать учили: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«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Даёт корова молоко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»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 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/>
            </a:r>
            <a:b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Век XXI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–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век открытий,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 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/>
            </a:r>
            <a:b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Век инноваций, новизны,</a:t>
            </a:r>
            <a:b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Но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 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от учителя зависит,</a:t>
            </a:r>
            <a:b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Какими дети быть должны.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6147" name="Picture 3" descr=".Оценки в дневниках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72132" y="4071918"/>
            <a:ext cx="3372331" cy="2786082"/>
          </a:xfrm>
          <a:prstGeom prst="rect">
            <a:avLst/>
          </a:prstGeom>
          <a:noFill/>
        </p:spPr>
      </p:pic>
      <p:pic>
        <p:nvPicPr>
          <p:cNvPr id="6149" name="Picture 5" descr="Photo from album &quot;в школе&quot; on школа Школа, Картинки и Детский сад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00826" y="357166"/>
            <a:ext cx="2147744" cy="3000396"/>
          </a:xfrm>
          <a:prstGeom prst="rect">
            <a:avLst/>
          </a:prstGeom>
          <a:noFill/>
        </p:spPr>
      </p:pic>
      <p:pic>
        <p:nvPicPr>
          <p:cNvPr id="6151" name="Picture 7" descr="Erken çocukluk profesyonel Anaokulu Öğretmeni Anaokulu Öğretmeni Eğitimi - Kreş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57224" y="3976714"/>
            <a:ext cx="3813467" cy="288128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avatars.mds.yandex.net/get-pdb/1592033/87a674f5-3a72-4e77-85b3-b9b623ffb42d/orig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28" y="428604"/>
            <a:ext cx="6199441" cy="4429156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785786" y="5214950"/>
            <a:ext cx="787901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СПАСИБО ЗА ВНИМАНИЕ!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105</TotalTime>
  <Words>378</Words>
  <PresentationFormat>Экран (4:3)</PresentationFormat>
  <Paragraphs>32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12</cp:revision>
  <dcterms:created xsi:type="dcterms:W3CDTF">2020-01-29T10:47:42Z</dcterms:created>
  <dcterms:modified xsi:type="dcterms:W3CDTF">2020-01-29T14:35:18Z</dcterms:modified>
</cp:coreProperties>
</file>