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69" r:id="rId4"/>
    <p:sldId id="259" r:id="rId5"/>
    <p:sldId id="260" r:id="rId6"/>
    <p:sldId id="276" r:id="rId7"/>
    <p:sldId id="261" r:id="rId8"/>
    <p:sldId id="270" r:id="rId9"/>
    <p:sldId id="271" r:id="rId10"/>
    <p:sldId id="258" r:id="rId11"/>
    <p:sldId id="262" r:id="rId12"/>
    <p:sldId id="273" r:id="rId13"/>
    <p:sldId id="263" r:id="rId14"/>
    <p:sldId id="277" r:id="rId15"/>
    <p:sldId id="264" r:id="rId16"/>
    <p:sldId id="272" r:id="rId17"/>
    <p:sldId id="265" r:id="rId18"/>
    <p:sldId id="267" r:id="rId19"/>
    <p:sldId id="279" r:id="rId20"/>
    <p:sldId id="268" r:id="rId21"/>
    <p:sldId id="274" r:id="rId22"/>
    <p:sldId id="280" r:id="rId23"/>
    <p:sldId id="281" r:id="rId24"/>
    <p:sldId id="282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82" d="100"/>
          <a:sy n="82" d="100"/>
        </p:scale>
        <p:origin x="79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126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51CBB6-46E5-49C8-8E87-94A8C3C9A13B}" type="datetimeFigureOut">
              <a:rPr lang="ru-RU" smtClean="0"/>
              <a:pPr/>
              <a:t>24.07.2025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96D798-9332-4FFE-9ED4-EB55D1254C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B43B3-AFE3-4D5E-8327-4FFBF8526BAA}" type="datetimeFigureOut">
              <a:rPr lang="ru-RU" smtClean="0"/>
              <a:pPr/>
              <a:t>24.07.2025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3D308-9E0B-408A-AFA2-B0C3A8C0CCE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3D308-9E0B-408A-AFA2-B0C3A8C0CCE8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885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D308-9E0B-408A-AFA2-B0C3A8C0CCE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D308-9E0B-408A-AFA2-B0C3A8C0CCE8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static3.depositphotos.com/1001004/126/i/950/depositphotos_1265771-Vintage-album-pa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4340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929058" y="2643182"/>
            <a:ext cx="3586431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ru-RU" sz="1000" dirty="0"/>
          </a:p>
          <a:p>
            <a:pPr algn="ctr"/>
            <a:r>
              <a:rPr lang="ru-RU" sz="2400" dirty="0"/>
              <a:t>Задание 3.1</a:t>
            </a:r>
          </a:p>
          <a:p>
            <a:pPr algn="ctr"/>
            <a:r>
              <a:rPr lang="ru-RU" sz="4800" b="1" dirty="0">
                <a:solidFill>
                  <a:schemeClr val="accent2">
                    <a:lumMod val="75000"/>
                  </a:schemeClr>
                </a:solidFill>
              </a:rPr>
              <a:t>Описание</a:t>
            </a:r>
          </a:p>
          <a:p>
            <a:pPr algn="ctr"/>
            <a:r>
              <a:rPr lang="ru-RU" sz="4800" b="1" dirty="0">
                <a:solidFill>
                  <a:schemeClr val="accent2">
                    <a:lumMod val="75000"/>
                  </a:schemeClr>
                </a:solidFill>
              </a:rPr>
              <a:t> фотографии</a:t>
            </a:r>
          </a:p>
        </p:txBody>
      </p:sp>
      <p:pic>
        <p:nvPicPr>
          <p:cNvPr id="5" name="Picture 4" descr="C:\Users\User\Desktop\ОГЭ-2018\УС\ИС-9 Фото, рисунки\1708757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786182" y="1500174"/>
            <a:ext cx="3929090" cy="928694"/>
          </a:xfrm>
          <a:prstGeom prst="rect">
            <a:avLst/>
          </a:prstGeom>
          <a:noFill/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F3D98E7-C90F-4AAC-B8C5-4EEE2BD42D3F}"/>
              </a:ext>
            </a:extLst>
          </p:cNvPr>
          <p:cNvSpPr/>
          <p:nvPr/>
        </p:nvSpPr>
        <p:spPr>
          <a:xfrm>
            <a:off x="2771800" y="5857653"/>
            <a:ext cx="6120680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0" dirty="0">
                <a:solidFill>
                  <a:srgbClr val="4F4F4F"/>
                </a:solidFill>
                <a:effectLst/>
                <a:latin typeface="Roboto" panose="02000000000000000000" pitchFamily="2" charset="0"/>
              </a:rPr>
              <a:t>Комолова Лариса Викторовна, </a:t>
            </a:r>
            <a:r>
              <a:rPr lang="ru-RU" b="0" i="0" dirty="0">
                <a:solidFill>
                  <a:srgbClr val="4F4F4F"/>
                </a:solidFill>
                <a:effectLst/>
                <a:latin typeface="Roboto" panose="02000000000000000000" pitchFamily="2" charset="0"/>
              </a:rPr>
              <a:t>учитель русского языка и литературы МАОУ "Баженовская СОШ №96"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9001156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b="1" dirty="0">
                <a:solidFill>
                  <a:srgbClr val="C00000"/>
                </a:solidFill>
              </a:rPr>
              <a:t>Композиция</a:t>
            </a:r>
            <a:r>
              <a:rPr lang="ru-RU" sz="2700" dirty="0">
                <a:solidFill>
                  <a:srgbClr val="C00000"/>
                </a:solidFill>
              </a:rPr>
              <a:t> </a:t>
            </a:r>
            <a:r>
              <a:rPr lang="ru-RU" sz="2700" b="1" dirty="0">
                <a:solidFill>
                  <a:srgbClr val="C00000"/>
                </a:solidFill>
              </a:rPr>
              <a:t>фотографии</a:t>
            </a:r>
            <a:r>
              <a:rPr lang="ru-RU" sz="2700" dirty="0">
                <a:solidFill>
                  <a:srgbClr val="C00000"/>
                </a:solidFill>
              </a:rPr>
              <a:t> — </a:t>
            </a:r>
            <a:r>
              <a:rPr lang="ru-RU" sz="2700" dirty="0"/>
              <a:t>это построение и последовательность изобразительных приёмов, реализующих художественную идею.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14480" y="1428736"/>
            <a:ext cx="2165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На переднем плане</a:t>
            </a:r>
          </a:p>
          <a:p>
            <a:r>
              <a:rPr lang="ru-RU" b="1" dirty="0"/>
              <a:t>         (в центре)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72132" y="1500174"/>
            <a:ext cx="1903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На заднем плане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29586" y="3857628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Справа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5720" y="3857628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Слева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00496" y="6215082"/>
            <a:ext cx="775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Внизу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143116"/>
            <a:ext cx="6858048" cy="3974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14348" y="357166"/>
            <a:ext cx="790062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>
                <a:solidFill>
                  <a:srgbClr val="C00000"/>
                </a:solidFill>
              </a:rPr>
              <a:t>Подберите синонимы к словам</a:t>
            </a:r>
            <a:endParaRPr lang="ru-RU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571472" y="1285860"/>
            <a:ext cx="2037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Фотография –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00298" y="1285860"/>
            <a:ext cx="46287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фотокарточка, фото, снимок, кадр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1472" y="2000240"/>
            <a:ext cx="2858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400" b="1" dirty="0">
                <a:solidFill>
                  <a:srgbClr val="C00000"/>
                </a:solidFill>
              </a:rPr>
              <a:t>Фотографировать –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86116" y="2000240"/>
            <a:ext cx="3406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снимать, делать снимок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1472" y="3357562"/>
            <a:ext cx="1492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Увидеть –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00232" y="3357562"/>
            <a:ext cx="64294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рассмотреть, заметить, увидать, различить, уловить, разглядеть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1472" y="4286256"/>
            <a:ext cx="20425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2400" b="1" dirty="0">
                <a:solidFill>
                  <a:srgbClr val="C00000"/>
                </a:solidFill>
              </a:rPr>
              <a:t>Изобразить –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28860" y="4286256"/>
            <a:ext cx="6000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показать, представить, описать, выразить, </a:t>
            </a:r>
          </a:p>
          <a:p>
            <a:r>
              <a:rPr lang="ru-RU" sz="2400" dirty="0"/>
              <a:t>воспроизвести, воссоздать, отобразить, передать, запечатлеть, зафиксировать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2910" y="5643578"/>
            <a:ext cx="160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Ученики –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43108" y="5643578"/>
            <a:ext cx="6715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учащиеся, школьники, ребята, дети, подростки, старшеклассники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1472" y="2714620"/>
            <a:ext cx="17116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Фотограф –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14546" y="2714620"/>
            <a:ext cx="2964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автор снимка (кадра)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Предупреждаем ошибки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4282" y="1500174"/>
            <a:ext cx="871543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600" dirty="0"/>
              <a:t>  </a:t>
            </a:r>
            <a:r>
              <a:rPr lang="ru-RU" sz="2200" dirty="0"/>
              <a:t>Фотограф сфотографировал ребят во время отдыха.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4282" y="1928802"/>
            <a:ext cx="864399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600" dirty="0"/>
              <a:t>  </a:t>
            </a:r>
            <a:r>
              <a:rPr lang="ru-RU" sz="2200" dirty="0"/>
              <a:t>Ребята … На ребятах …   </a:t>
            </a:r>
            <a:r>
              <a:rPr lang="ru-RU" sz="2200" i="1" dirty="0"/>
              <a:t>(надеты, одеты)</a:t>
            </a:r>
            <a:endParaRPr lang="ru-RU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214282" y="2786058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400" dirty="0"/>
              <a:t>  </a:t>
            </a:r>
            <a:r>
              <a:rPr lang="ru-RU" sz="2200" dirty="0"/>
              <a:t>Мы видим ребят, стоящих на сцене и которые поют  песню.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4282" y="3214686"/>
            <a:ext cx="871543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600" dirty="0"/>
              <a:t>  </a:t>
            </a:r>
            <a:r>
              <a:rPr lang="ru-RU" sz="2200" dirty="0"/>
              <a:t>Школьники фотографируют и любуются памятниками  архитектуры.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4282" y="3643314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>
              <a:buFont typeface="Wingdings" pitchFamily="2" charset="2"/>
              <a:buChar char="§"/>
            </a:pPr>
            <a:r>
              <a:rPr lang="ru-RU" sz="2600" dirty="0"/>
              <a:t>  </a:t>
            </a:r>
            <a:r>
              <a:rPr lang="ru-RU" sz="2200" dirty="0"/>
              <a:t>Глядя на фотографию, у меня возникло желание тоже  отправиться </a:t>
            </a:r>
          </a:p>
          <a:p>
            <a:pPr marL="0" lvl="3"/>
            <a:r>
              <a:rPr lang="ru-RU" sz="2200" dirty="0"/>
              <a:t>    в поход.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4282" y="5357826"/>
            <a:ext cx="8692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>
              <a:buFont typeface="Wingdings" pitchFamily="2" charset="2"/>
              <a:buChar char="§"/>
            </a:pPr>
            <a:r>
              <a:rPr lang="ru-RU" sz="2400" dirty="0"/>
              <a:t>  </a:t>
            </a:r>
            <a:r>
              <a:rPr lang="ru-RU" sz="2200" dirty="0"/>
              <a:t>Благодаря этого снимка мы узнали, кто победил в соревновании.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4282" y="4429132"/>
            <a:ext cx="8696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400" dirty="0"/>
              <a:t>  </a:t>
            </a:r>
            <a:r>
              <a:rPr lang="ru-RU" sz="2200" dirty="0"/>
              <a:t>Все, кто интересуются историей страны, должны посещать музеи.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4282" y="4929198"/>
            <a:ext cx="864399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600" dirty="0"/>
              <a:t>  </a:t>
            </a:r>
            <a:r>
              <a:rPr lang="ru-RU" sz="2200" dirty="0"/>
              <a:t>Фотограф показал то, как ученицы готовят школьный проект.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4282" y="2357430"/>
            <a:ext cx="871543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600" dirty="0"/>
              <a:t>  </a:t>
            </a:r>
            <a:r>
              <a:rPr lang="ru-RU" sz="2200" dirty="0"/>
              <a:t>Для восприятия фотографии большое значение играют детали.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4282" y="5786454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600" dirty="0"/>
              <a:t>  </a:t>
            </a:r>
            <a:r>
              <a:rPr lang="ru-RU" sz="2200" dirty="0"/>
              <a:t>По эмоциям зрителей видно, что они довольны игрой актёров </a:t>
            </a:r>
          </a:p>
          <a:p>
            <a:r>
              <a:rPr lang="ru-RU" sz="2200" dirty="0"/>
              <a:t>     в спектакле «Ревизоре».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Алгоритм выполнения задания 3.1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4929198"/>
            <a:ext cx="8501122" cy="214314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2200" dirty="0"/>
              <a:t>Внимательно  рассмотрите фотографию.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200" dirty="0"/>
              <a:t>Подберите опорные слова и словосочетания для описания фотографии.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200" dirty="0"/>
              <a:t>Дайте развёрнутые ответы на каждый пункт задания, чтобы получилось монологическое высказывание.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29356" y="1071546"/>
            <a:ext cx="2714644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Тема 1. Экскурсия </a:t>
            </a:r>
          </a:p>
          <a:p>
            <a:endParaRPr lang="ru-RU" b="1" dirty="0"/>
          </a:p>
          <a:p>
            <a:r>
              <a:rPr lang="ru-RU" dirty="0"/>
              <a:t>Опишите фотографию</a:t>
            </a:r>
            <a:endParaRPr lang="ru-RU" u="sng" dirty="0"/>
          </a:p>
          <a:p>
            <a:r>
              <a:rPr lang="ru-RU" dirty="0"/>
              <a:t>Не забудьте описать</a:t>
            </a:r>
          </a:p>
          <a:p>
            <a:endParaRPr lang="ru-RU" i="1" dirty="0"/>
          </a:p>
          <a:p>
            <a:pPr lvl="0">
              <a:buFont typeface="Arial" pitchFamily="34" charset="0"/>
              <a:buChar char="•"/>
            </a:pPr>
            <a:r>
              <a:rPr lang="ru-RU" sz="2000" dirty="0"/>
              <a:t> время и место действия;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/>
              <a:t> занятие ребят;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/>
              <a:t> их внешний вид;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/>
              <a:t> общую атмосферу события и настроение участников.</a:t>
            </a:r>
            <a:r>
              <a:rPr lang="ru-RU" sz="2000" b="1" i="1" dirty="0"/>
              <a:t>  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214414" y="1714488"/>
            <a:ext cx="30690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Презентация Беспаловой Т.В.</a:t>
            </a:r>
          </a:p>
          <a:p>
            <a:r>
              <a:rPr lang="ru-RU" dirty="0"/>
              <a:t>г. Мыски Кемеровской обл.</a:t>
            </a:r>
          </a:p>
        </p:txBody>
      </p:sp>
      <p:pic>
        <p:nvPicPr>
          <p:cNvPr id="9" name="Содержимое 5" descr="http://85.142.162.126/os/docs/BD98FF424631BFE24D6010A4B1266CA8/questions/APR16.bank.IX.50.23/innerimg0.jpg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000108"/>
            <a:ext cx="6000792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3438" y="500042"/>
            <a:ext cx="4357718" cy="1143000"/>
          </a:xfrm>
        </p:spPr>
        <p:txBody>
          <a:bodyPr>
            <a:noAutofit/>
          </a:bodyPr>
          <a:lstStyle/>
          <a:p>
            <a:br>
              <a:rPr lang="ru-RU" sz="3600" b="1" dirty="0">
                <a:solidFill>
                  <a:srgbClr val="C00000"/>
                </a:solidFill>
              </a:rPr>
            </a:br>
            <a:br>
              <a:rPr lang="ru-RU" sz="3600" b="1" dirty="0">
                <a:solidFill>
                  <a:srgbClr val="C00000"/>
                </a:solidFill>
              </a:rPr>
            </a:br>
            <a:r>
              <a:rPr lang="ru-RU" sz="3600" b="1" dirty="0">
                <a:solidFill>
                  <a:srgbClr val="C00000"/>
                </a:solidFill>
              </a:rPr>
              <a:t>Примерный план монологического</a:t>
            </a:r>
            <a:br>
              <a:rPr lang="ru-RU" sz="3600" b="1" dirty="0">
                <a:solidFill>
                  <a:srgbClr val="C00000"/>
                </a:solidFill>
              </a:rPr>
            </a:br>
            <a:r>
              <a:rPr lang="ru-RU" sz="3600" b="1" dirty="0">
                <a:solidFill>
                  <a:srgbClr val="C00000"/>
                </a:solidFill>
              </a:rPr>
              <a:t>высказывания-описания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2844" y="3500438"/>
            <a:ext cx="90011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ru-RU" sz="2200" dirty="0"/>
              <a:t>1. Вводные фразы по теме фотографии.</a:t>
            </a:r>
          </a:p>
          <a:p>
            <a:pPr marL="514350" indent="-514350"/>
            <a:r>
              <a:rPr lang="ru-RU" sz="2200" dirty="0"/>
              <a:t>2. Описание фотографии с учётом задания: </a:t>
            </a:r>
          </a:p>
          <a:p>
            <a:pPr marL="342900" indent="-342900"/>
            <a:r>
              <a:rPr lang="ru-RU" sz="2200" dirty="0"/>
              <a:t>             - время действия (</a:t>
            </a:r>
            <a:r>
              <a:rPr lang="ru-RU" sz="2200" i="1" dirty="0"/>
              <a:t>когда? в какое время?</a:t>
            </a:r>
            <a:r>
              <a:rPr lang="ru-RU" sz="2200" dirty="0"/>
              <a:t>)</a:t>
            </a:r>
          </a:p>
          <a:p>
            <a:pPr marL="342900" indent="-342900"/>
            <a:r>
              <a:rPr lang="ru-RU" sz="2200" dirty="0"/>
              <a:t>             - место действия (</a:t>
            </a:r>
            <a:r>
              <a:rPr lang="ru-RU" sz="2200" i="1" dirty="0"/>
              <a:t>где? в каком месте?</a:t>
            </a:r>
            <a:r>
              <a:rPr lang="ru-RU" sz="2200" dirty="0"/>
              <a:t>)</a:t>
            </a:r>
          </a:p>
          <a:p>
            <a:pPr marL="342900" indent="-342900"/>
            <a:r>
              <a:rPr lang="ru-RU" sz="2200" dirty="0"/>
              <a:t>             - внешний вид участников (</a:t>
            </a:r>
            <a:r>
              <a:rPr lang="ru-RU" sz="2200" i="1" dirty="0"/>
              <a:t>кто? как выглядят?</a:t>
            </a:r>
            <a:r>
              <a:rPr lang="ru-RU" sz="2200" dirty="0"/>
              <a:t>)</a:t>
            </a:r>
            <a:r>
              <a:rPr lang="ru-RU" sz="2200" i="1" dirty="0"/>
              <a:t> </a:t>
            </a:r>
          </a:p>
          <a:p>
            <a:pPr marL="342900" indent="-342900"/>
            <a:r>
              <a:rPr lang="ru-RU" sz="2200" dirty="0"/>
              <a:t>             - занятие участников (</a:t>
            </a:r>
            <a:r>
              <a:rPr lang="ru-RU" sz="2200" i="1" dirty="0"/>
              <a:t>что делают? чем заняты? как?)</a:t>
            </a:r>
          </a:p>
          <a:p>
            <a:pPr marL="342900" indent="-342900"/>
            <a:r>
              <a:rPr lang="ru-RU" sz="2200" dirty="0"/>
              <a:t>             - настроение участников (</a:t>
            </a:r>
            <a:r>
              <a:rPr lang="ru-RU" sz="2200" i="1" dirty="0"/>
              <a:t>какое? какие эмоции выражены?</a:t>
            </a:r>
            <a:r>
              <a:rPr lang="ru-RU" sz="2200" dirty="0"/>
              <a:t>)</a:t>
            </a:r>
          </a:p>
          <a:p>
            <a:pPr marL="342900" indent="-342900"/>
            <a:r>
              <a:rPr lang="ru-RU" sz="2200" dirty="0"/>
              <a:t>3. Завершающие фразы (</a:t>
            </a:r>
            <a:r>
              <a:rPr lang="ru-RU" sz="2200" i="1" dirty="0"/>
              <a:t>общая атмосфера события; понравилась ли фотография и почему; настроение, которое вызывает снимок </a:t>
            </a:r>
            <a:r>
              <a:rPr lang="ru-RU" sz="2000" dirty="0"/>
              <a:t>и др.</a:t>
            </a:r>
            <a:r>
              <a:rPr lang="ru-RU" sz="2200" dirty="0"/>
              <a:t>) </a:t>
            </a:r>
          </a:p>
        </p:txBody>
      </p:sp>
      <p:pic>
        <p:nvPicPr>
          <p:cNvPr id="4" name="Содержимое 5" descr="http://85.142.162.126/os/docs/BD98FF424631BFE24D6010A4B1266CA8/questions/APR16.bank.IX.50.23/innerimg0.jpg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57166"/>
            <a:ext cx="4572032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929190" y="3000372"/>
            <a:ext cx="39952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/>
              <a:t>Время на высказывание - не более 3 минут</a:t>
            </a:r>
            <a:endParaRPr lang="ru-RU" sz="1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20" y="0"/>
            <a:ext cx="8229600" cy="1143000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Обучающая работа</a:t>
            </a:r>
          </a:p>
        </p:txBody>
      </p:sp>
      <p:pic>
        <p:nvPicPr>
          <p:cNvPr id="6" name="Содержимое 5" descr="http://85.142.162.126/os/docs/BD98FF424631BFE24D6010A4B1266CA8/questions/APR16.bank.IX.50.23/innerimg0.jpg"/>
          <p:cNvPicPr>
            <a:picLocks noGrp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928802"/>
            <a:ext cx="4572032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749527" y="1857364"/>
            <a:ext cx="4394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1. Определите тему фотографии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43504" y="2214554"/>
            <a:ext cx="1460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/>
              <a:t>экскурсия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86314" y="2643182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2. Назовите время действия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12832" y="3000372"/>
            <a:ext cx="1925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/>
              <a:t>весна / осень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86314" y="3500438"/>
            <a:ext cx="3782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3. Опишите место действия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43472" y="3857628"/>
            <a:ext cx="4000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/>
              <a:t>площадь, храмы, соборы, памятники архитектуры, старинные здания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57752" y="4929198"/>
            <a:ext cx="3101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4. Чем заняты ребята?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43504" y="5286388"/>
            <a:ext cx="4000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/>
              <a:t>знакомятся, осматривают, слушают, фотографируют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7158" y="928670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dirty="0"/>
              <a:t>Следуя плану, подбираем  </a:t>
            </a:r>
            <a:r>
              <a:rPr lang="ru-RU" sz="2400" b="1" dirty="0"/>
              <a:t>опорные слова </a:t>
            </a:r>
            <a:r>
              <a:rPr lang="ru-RU" sz="2400" dirty="0"/>
              <a:t>и</a:t>
            </a:r>
            <a:r>
              <a:rPr lang="ru-RU" sz="2400" b="1" dirty="0"/>
              <a:t> словосочетания</a:t>
            </a:r>
          </a:p>
          <a:p>
            <a:pPr lvl="0"/>
            <a:r>
              <a:rPr lang="ru-RU" sz="2400" dirty="0"/>
              <a:t> для описания фотографии (</a:t>
            </a:r>
            <a:r>
              <a:rPr lang="ru-RU" sz="2400" i="1" dirty="0"/>
              <a:t>их можно записать в черновике</a:t>
            </a:r>
            <a:r>
              <a:rPr lang="ru-RU" sz="2400" dirty="0"/>
              <a:t>).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5326" y="4768137"/>
            <a:ext cx="378621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dirty="0"/>
              <a:t>         </a:t>
            </a:r>
            <a:r>
              <a:rPr lang="ru-RU" sz="2000" dirty="0"/>
              <a:t>Не забудьте описать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/>
              <a:t> время и место действия;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/>
              <a:t> занятие ребят;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/>
              <a:t> их внешний вид;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/>
              <a:t> общую атмосферу события и настроение участников.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20" y="0"/>
            <a:ext cx="8229600" cy="1143000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Обучающая работа</a:t>
            </a:r>
          </a:p>
        </p:txBody>
      </p:sp>
      <p:pic>
        <p:nvPicPr>
          <p:cNvPr id="6" name="Содержимое 5" descr="http://85.142.162.126/os/docs/BD98FF424631BFE24D6010A4B1266CA8/questions/APR16.bank.IX.50.23/innerimg0.jpg"/>
          <p:cNvPicPr>
            <a:picLocks noGrp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857364"/>
            <a:ext cx="4429156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643438" y="2000240"/>
            <a:ext cx="43032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5. Опишите внешний вид ребят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00596" y="2357430"/>
            <a:ext cx="4143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/>
              <a:t>куртки, джинсы, шапочки, кепки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43438" y="3214686"/>
            <a:ext cx="45353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6. Определите общую атмосферу</a:t>
            </a:r>
          </a:p>
          <a:p>
            <a:r>
              <a:rPr lang="ru-RU" sz="2400" dirty="0"/>
              <a:t>     и настроение участников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00628" y="3929066"/>
            <a:ext cx="384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/>
              <a:t>увлечены, заинтересованы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14876" y="4429132"/>
            <a:ext cx="32592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7. Понравилась ли Вам </a:t>
            </a:r>
          </a:p>
          <a:p>
            <a:r>
              <a:rPr lang="ru-RU" sz="2400" dirty="0"/>
              <a:t>     фотография? Чем?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43504" y="5143512"/>
            <a:ext cx="1714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/>
              <a:t>удачная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7158" y="928670"/>
            <a:ext cx="842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dirty="0"/>
              <a:t>Следуя плану, подбираем  </a:t>
            </a:r>
            <a:r>
              <a:rPr lang="ru-RU" sz="2400" b="1" dirty="0"/>
              <a:t>опорные слова </a:t>
            </a:r>
            <a:r>
              <a:rPr lang="ru-RU" sz="2400" dirty="0"/>
              <a:t>и </a:t>
            </a:r>
            <a:r>
              <a:rPr lang="ru-RU" sz="2400" b="1" dirty="0"/>
              <a:t>словосочетания</a:t>
            </a:r>
          </a:p>
          <a:p>
            <a:pPr lvl="0"/>
            <a:r>
              <a:rPr lang="ru-RU" sz="2400" dirty="0"/>
              <a:t> для описания фотографии (</a:t>
            </a:r>
            <a:r>
              <a:rPr lang="ru-RU" sz="2400" i="1" dirty="0"/>
              <a:t>их можно записать в черновике</a:t>
            </a:r>
            <a:r>
              <a:rPr lang="ru-RU" sz="2400" dirty="0"/>
              <a:t>).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1472" y="4919008"/>
            <a:ext cx="38576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dirty="0"/>
              <a:t>        Не забудьте описать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/>
              <a:t> время и место действия;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/>
              <a:t> занятие ребят;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/>
              <a:t> их внешний вид;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/>
              <a:t> общую атмосферу события и настроение участников.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Обучающая работа</a:t>
            </a:r>
            <a:br>
              <a:rPr lang="ru-RU" sz="2000" b="1" dirty="0">
                <a:solidFill>
                  <a:srgbClr val="C00000"/>
                </a:solidFill>
              </a:rPr>
            </a:br>
            <a:r>
              <a:rPr lang="ru-RU" sz="2000" b="1" dirty="0"/>
              <a:t>Используя опорные слова, составляем монологическое высказывание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428736"/>
            <a:ext cx="87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        Перед нами фотография, тема которой  «Экскурсия».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2844" y="2000240"/>
            <a:ext cx="900115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      </a:t>
            </a:r>
            <a:r>
              <a:rPr lang="ru-RU" dirty="0"/>
              <a:t>Автор снимка запечатлел школьников на площади, окружённой старинными зданиями.  Даже  в пасмурный день ярко золотятся купола храмов.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2844" y="4071942"/>
            <a:ext cx="900115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      </a:t>
            </a:r>
            <a:r>
              <a:rPr lang="ru-RU" dirty="0"/>
              <a:t>Вероятно, на улице прохладно, поэтому ученики тепло одеты. На них  куртки </a:t>
            </a:r>
          </a:p>
          <a:p>
            <a:r>
              <a:rPr lang="ru-RU" dirty="0"/>
              <a:t>и джинсы, на головах шапочки и кепки.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4282" y="5000636"/>
            <a:ext cx="892971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      </a:t>
            </a:r>
            <a:r>
              <a:rPr lang="ru-RU" dirty="0"/>
              <a:t>Фотограф показал  зрителям заинтересованность ребят.  Они увлечённо слушают рассказ экскурсовода. Некоторые  из них фотографируют памятники архитектуры.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4282" y="5929330"/>
            <a:ext cx="8929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     Мне понравился этот снимок. Он кажется удачным, потому что передаёт интерес школьников к истории нашей страны.                                                             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2910" y="1142984"/>
            <a:ext cx="1693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u="sng" dirty="0"/>
              <a:t>Вводная фраза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2910" y="1714488"/>
            <a:ext cx="1782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u="sng" dirty="0"/>
              <a:t>Место действия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2910" y="2643182"/>
            <a:ext cx="1804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u="sng" dirty="0"/>
              <a:t>Время действия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2844" y="2857496"/>
            <a:ext cx="90011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       </a:t>
            </a:r>
            <a:r>
              <a:rPr lang="ru-RU" dirty="0"/>
              <a:t>Хмурое небо и одежда людей позволяют думать, что это осень или весна. Можно предположить, что во время каникул ребята решили   познакомиться с достопримечательностями города.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1472" y="3786190"/>
            <a:ext cx="2721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u="sng" dirty="0"/>
              <a:t>Внешний вид участников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2910" y="4714884"/>
            <a:ext cx="3553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u="sng" dirty="0"/>
              <a:t>Занятие и настроение участников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42910" y="5643578"/>
            <a:ext cx="2359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u="sng" dirty="0"/>
              <a:t>Завершающие фразы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929586" y="6286520"/>
            <a:ext cx="9845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/>
              <a:t>(12 фраз)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Практическая работа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6715044" y="1000108"/>
            <a:ext cx="2428956" cy="40719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/>
              <a:t>    Тема 1.  Поход</a:t>
            </a:r>
          </a:p>
          <a:p>
            <a:pPr>
              <a:buNone/>
            </a:pPr>
            <a:endParaRPr lang="ru-RU" sz="1800" dirty="0"/>
          </a:p>
          <a:p>
            <a:pPr>
              <a:buNone/>
            </a:pPr>
            <a:r>
              <a:rPr lang="ru-RU" sz="1800" dirty="0"/>
              <a:t>Опишите фотографию. </a:t>
            </a:r>
            <a:endParaRPr lang="ru-RU" sz="1800" b="1" dirty="0"/>
          </a:p>
          <a:p>
            <a:pPr>
              <a:buNone/>
            </a:pPr>
            <a:r>
              <a:rPr lang="en-US" sz="1800" dirty="0" err="1"/>
              <a:t>Не</a:t>
            </a:r>
            <a:r>
              <a:rPr lang="en-US" sz="1800" dirty="0"/>
              <a:t> </a:t>
            </a:r>
            <a:r>
              <a:rPr lang="en-US" sz="1800" dirty="0" err="1"/>
              <a:t>забудьте</a:t>
            </a:r>
            <a:r>
              <a:rPr lang="en-US" sz="1800" dirty="0"/>
              <a:t> </a:t>
            </a:r>
            <a:r>
              <a:rPr lang="en-US" sz="1800" dirty="0" err="1"/>
              <a:t>описать</a:t>
            </a:r>
            <a:endParaRPr lang="ru-RU" sz="1800" dirty="0"/>
          </a:p>
          <a:p>
            <a:pPr lvl="0"/>
            <a:r>
              <a:rPr lang="en-US" sz="1800" dirty="0" err="1"/>
              <a:t>время</a:t>
            </a:r>
            <a:r>
              <a:rPr lang="en-US" sz="1800" dirty="0"/>
              <a:t> и </a:t>
            </a:r>
            <a:r>
              <a:rPr lang="en-US" sz="1800" dirty="0" err="1"/>
              <a:t>место</a:t>
            </a:r>
            <a:r>
              <a:rPr lang="en-US" sz="1800" dirty="0"/>
              <a:t> </a:t>
            </a:r>
            <a:r>
              <a:rPr lang="en-US" sz="1800" dirty="0" err="1"/>
              <a:t>действия</a:t>
            </a:r>
            <a:r>
              <a:rPr lang="en-US" sz="1800" dirty="0"/>
              <a:t>;</a:t>
            </a:r>
            <a:endParaRPr lang="ru-RU" sz="1800" dirty="0"/>
          </a:p>
          <a:p>
            <a:pPr lvl="0"/>
            <a:r>
              <a:rPr lang="en-US" sz="1800" dirty="0" err="1"/>
              <a:t>занятие</a:t>
            </a:r>
            <a:r>
              <a:rPr lang="en-US" sz="1800" dirty="0"/>
              <a:t> </a:t>
            </a:r>
            <a:r>
              <a:rPr lang="en-US" sz="1800" dirty="0" err="1"/>
              <a:t>ребят</a:t>
            </a:r>
            <a:r>
              <a:rPr lang="en-US" sz="1800" dirty="0"/>
              <a:t>;</a:t>
            </a:r>
            <a:endParaRPr lang="ru-RU" sz="1800" dirty="0"/>
          </a:p>
          <a:p>
            <a:pPr lvl="0"/>
            <a:r>
              <a:rPr lang="en-US" sz="1800" dirty="0" err="1"/>
              <a:t>их</a:t>
            </a:r>
            <a:r>
              <a:rPr lang="en-US" sz="1800" dirty="0"/>
              <a:t> </a:t>
            </a:r>
            <a:r>
              <a:rPr lang="en-US" sz="1800" dirty="0" err="1"/>
              <a:t>внешний</a:t>
            </a:r>
            <a:r>
              <a:rPr lang="en-US" sz="1800" dirty="0"/>
              <a:t> </a:t>
            </a:r>
            <a:r>
              <a:rPr lang="en-US" sz="1800" dirty="0" err="1"/>
              <a:t>вид</a:t>
            </a:r>
            <a:r>
              <a:rPr lang="en-US" sz="1800" dirty="0"/>
              <a:t>;</a:t>
            </a:r>
            <a:endParaRPr lang="ru-RU" sz="1800" dirty="0"/>
          </a:p>
          <a:p>
            <a:pPr lvl="0"/>
            <a:r>
              <a:rPr lang="ru-RU" sz="1800" dirty="0"/>
              <a:t>общую атмосферу события </a:t>
            </a:r>
          </a:p>
          <a:p>
            <a:pPr lvl="0"/>
            <a:r>
              <a:rPr lang="ru-RU" sz="1800" dirty="0"/>
              <a:t>настроение участников.</a:t>
            </a:r>
          </a:p>
        </p:txBody>
      </p:sp>
      <p:pic>
        <p:nvPicPr>
          <p:cNvPr id="7" name="Рисунок 6" descr="http://85.142.162.126/os/docs/BD98FF424631BFE24D6010A4B1266CA8/docs/7897B8B4D03FAC5B46F28F61ABE02CE1/xs3docsrc7897B8B4D03FAC5B46F28F61ABE02CE1_2_149977184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000108"/>
            <a:ext cx="6500858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85720" y="5643578"/>
            <a:ext cx="8858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2000" dirty="0"/>
              <a:t>Прочитайте задание.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000" dirty="0"/>
              <a:t>Внимательно  рассмотрите фотографию.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2000" dirty="0"/>
              <a:t>Подберите опорные слова и словосочетания для её описания.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41767" y="5000636"/>
            <a:ext cx="23022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/>
              <a:t>Время на подготовку – </a:t>
            </a:r>
          </a:p>
          <a:p>
            <a:r>
              <a:rPr lang="ru-RU" sz="1600" i="1" dirty="0"/>
              <a:t>1 минута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332793"/>
            <a:ext cx="8229600" cy="1143000"/>
          </a:xfrm>
        </p:spPr>
        <p:txBody>
          <a:bodyPr>
            <a:normAutofit/>
          </a:bodyPr>
          <a:lstStyle/>
          <a:p>
            <a:r>
              <a:rPr lang="ru-RU" sz="1600" dirty="0"/>
              <a:t>4. Продолжите предложения, которые можно использовать для описания фотографии</a:t>
            </a:r>
            <a:r>
              <a:rPr lang="ru-RU" sz="2400" dirty="0"/>
              <a:t>.</a:t>
            </a:r>
          </a:p>
        </p:txBody>
      </p:sp>
      <p:pic>
        <p:nvPicPr>
          <p:cNvPr id="3" name="Рисунок 2" descr="http://85.142.162.126/os/docs/BD98FF424631BFE24D6010A4B1266CA8/docs/7897B8B4D03FAC5B46F28F61ABE02CE1/xs3docsrc7897B8B4D03FAC5B46F28F61ABE02CE1_2_149977184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510" y="332656"/>
            <a:ext cx="4789196" cy="3881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881706" y="461432"/>
            <a:ext cx="457203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    </a:t>
            </a:r>
            <a:r>
              <a:rPr lang="ru-RU" sz="2400" dirty="0">
                <a:highlight>
                  <a:srgbClr val="FFFF00"/>
                </a:highlight>
              </a:rPr>
              <a:t>Перед нами фотография … </a:t>
            </a:r>
          </a:p>
          <a:p>
            <a:r>
              <a:rPr lang="ru-RU" sz="2000" i="1" dirty="0"/>
              <a:t>(на какую тему?).  </a:t>
            </a:r>
          </a:p>
          <a:p>
            <a:r>
              <a:rPr lang="ru-RU" sz="2400" dirty="0"/>
              <a:t>    </a:t>
            </a:r>
            <a:r>
              <a:rPr lang="ru-RU" sz="2400" dirty="0">
                <a:highlight>
                  <a:srgbClr val="FFFF00"/>
                </a:highlight>
              </a:rPr>
              <a:t>Пейзаж и одежда людей позволяют думать, что это </a:t>
            </a:r>
            <a:r>
              <a:rPr lang="ru-RU" sz="2400" dirty="0"/>
              <a:t>… (</a:t>
            </a:r>
            <a:r>
              <a:rPr lang="ru-RU" sz="2400" i="1" dirty="0"/>
              <a:t>какое время года? укажите детали). </a:t>
            </a:r>
            <a:r>
              <a:rPr lang="ru-RU" sz="2400" dirty="0">
                <a:highlight>
                  <a:srgbClr val="FFFF00"/>
                </a:highlight>
              </a:rPr>
              <a:t>Можно предположить, что …</a:t>
            </a:r>
            <a:r>
              <a:rPr lang="ru-RU" sz="2400" dirty="0"/>
              <a:t> </a:t>
            </a:r>
            <a:r>
              <a:rPr lang="ru-RU" sz="2400" i="1" dirty="0"/>
              <a:t>(что предшествовало </a:t>
            </a:r>
          </a:p>
          <a:p>
            <a:r>
              <a:rPr lang="ru-RU" sz="2400" i="1" dirty="0"/>
              <a:t>запечатлённому моменту?).</a:t>
            </a:r>
          </a:p>
          <a:p>
            <a:r>
              <a:rPr lang="ru-RU" sz="2400" dirty="0">
                <a:highlight>
                  <a:srgbClr val="FFFF00"/>
                </a:highlight>
              </a:rPr>
              <a:t>Автор снимка запечатлел ребят</a:t>
            </a:r>
          </a:p>
          <a:p>
            <a:r>
              <a:rPr lang="ru-RU" sz="2400" i="1" dirty="0"/>
              <a:t>… (в какой момент?). </a:t>
            </a:r>
          </a:p>
          <a:p>
            <a:endParaRPr lang="ru-RU" sz="2400" i="1" dirty="0">
              <a:highlight>
                <a:srgbClr val="FFFF00"/>
              </a:highlight>
            </a:endParaRPr>
          </a:p>
          <a:p>
            <a:endParaRPr lang="ru-RU" i="1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4357694"/>
            <a:ext cx="900115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highlight>
                  <a:srgbClr val="00FFFF"/>
                </a:highlight>
              </a:rPr>
              <a:t>В центре фотографии мы видим, как … </a:t>
            </a:r>
            <a:r>
              <a:rPr lang="ru-RU" sz="2400" i="1" dirty="0"/>
              <a:t>(что делают руководитель группы и один из туристов?). </a:t>
            </a:r>
            <a:r>
              <a:rPr lang="ru-RU" sz="2400" dirty="0">
                <a:highlight>
                  <a:srgbClr val="00FFFF"/>
                </a:highlight>
              </a:rPr>
              <a:t>Подростки на берегу … </a:t>
            </a:r>
            <a:r>
              <a:rPr lang="ru-RU" sz="2400" i="1" dirty="0"/>
              <a:t>(что делают </a:t>
            </a:r>
            <a:r>
              <a:rPr lang="ru-RU" sz="2400" i="1" dirty="0">
                <a:highlight>
                  <a:srgbClr val="00FFFF"/>
                </a:highlight>
              </a:rPr>
              <a:t>?). </a:t>
            </a:r>
            <a:r>
              <a:rPr lang="ru-RU" sz="2400" dirty="0">
                <a:highlight>
                  <a:srgbClr val="00FFFF"/>
                </a:highlight>
              </a:rPr>
              <a:t>Туристы … </a:t>
            </a:r>
            <a:r>
              <a:rPr lang="ru-RU" sz="2400" i="1" dirty="0"/>
              <a:t>(как?) </a:t>
            </a:r>
            <a:r>
              <a:rPr lang="ru-RU" sz="2400" dirty="0"/>
              <a:t>одеты.  </a:t>
            </a:r>
            <a:r>
              <a:rPr lang="ru-RU" sz="2400" dirty="0">
                <a:highlight>
                  <a:srgbClr val="00FFFF"/>
                </a:highlight>
              </a:rPr>
              <a:t>На них … </a:t>
            </a:r>
            <a:r>
              <a:rPr lang="ru-RU" sz="2400" i="1" dirty="0"/>
              <a:t>(что надето?). </a:t>
            </a:r>
            <a:r>
              <a:rPr lang="ru-RU" sz="2400" dirty="0">
                <a:highlight>
                  <a:srgbClr val="00FFFF"/>
                </a:highlight>
              </a:rPr>
              <a:t>С собой у них … </a:t>
            </a:r>
            <a:r>
              <a:rPr lang="ru-RU" sz="2400" i="1" dirty="0"/>
              <a:t>(что?). </a:t>
            </a:r>
            <a:r>
              <a:rPr lang="ru-RU" sz="2400" dirty="0">
                <a:highlight>
                  <a:srgbClr val="FFFF00"/>
                </a:highlight>
              </a:rPr>
              <a:t>Чувствуется, что настроение у ребят … </a:t>
            </a:r>
            <a:r>
              <a:rPr lang="ru-RU" sz="2400" i="1" dirty="0"/>
              <a:t>(какое?). </a:t>
            </a:r>
            <a:r>
              <a:rPr lang="ru-RU" sz="2400" dirty="0">
                <a:highlight>
                  <a:srgbClr val="FFFF00"/>
                </a:highlight>
              </a:rPr>
              <a:t>Они готовы …</a:t>
            </a:r>
            <a:r>
              <a:rPr lang="ru-RU" sz="2400" i="1" dirty="0">
                <a:highlight>
                  <a:srgbClr val="FFFF00"/>
                </a:highlight>
              </a:rPr>
              <a:t> </a:t>
            </a:r>
            <a:r>
              <a:rPr lang="ru-RU" sz="2400" i="1" dirty="0"/>
              <a:t>(какова их цель?).</a:t>
            </a:r>
          </a:p>
          <a:p>
            <a:r>
              <a:rPr lang="ru-RU" sz="2400" dirty="0"/>
              <a:t>   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-apple-system"/>
              </a:rPr>
              <a:t>Я считаю, что снимок получился удачным. И ребятам в будущем не раз захочется посмотреть на себя и вспомнить это время.</a:t>
            </a:r>
            <a:endParaRPr lang="ru-RU" sz="14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7643834" y="6488668"/>
            <a:ext cx="110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/>
              <a:t>(13 фраз)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-252536" y="499965"/>
            <a:ext cx="5040990" cy="255373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solidFill>
                  <a:schemeClr val="accent2">
                    <a:lumMod val="75000"/>
                  </a:schemeClr>
                </a:solidFill>
              </a:rPr>
              <a:t>Формулировка задания 3.1</a:t>
            </a:r>
            <a:br>
              <a:rPr lang="ru-RU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131840" y="4869160"/>
            <a:ext cx="7802381" cy="22322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/>
              <a:t>    </a:t>
            </a:r>
            <a:r>
              <a:rPr lang="ru-RU" sz="2000" b="1" dirty="0"/>
              <a:t>Тема 1. Праздник</a:t>
            </a:r>
            <a:endParaRPr lang="ru-RU" sz="900" b="1" dirty="0"/>
          </a:p>
          <a:p>
            <a:pPr>
              <a:buNone/>
            </a:pPr>
            <a:r>
              <a:rPr lang="ru-RU" sz="1600" dirty="0"/>
              <a:t>     Опишите фотографию.    Не забудьте описать</a:t>
            </a:r>
            <a:endParaRPr lang="ru-RU" sz="1000" dirty="0"/>
          </a:p>
          <a:p>
            <a:r>
              <a:rPr lang="ru-RU" sz="1600" dirty="0"/>
              <a:t>место и время проведения праздника;</a:t>
            </a:r>
          </a:p>
          <a:p>
            <a:r>
              <a:rPr lang="ru-RU" sz="1600" dirty="0"/>
              <a:t>событие, которому, по Вашему мнению, посвящён праздник;</a:t>
            </a:r>
          </a:p>
          <a:p>
            <a:r>
              <a:rPr lang="ru-RU" sz="1600" dirty="0"/>
              <a:t>присутствующих на празднике;</a:t>
            </a:r>
          </a:p>
          <a:p>
            <a:r>
              <a:rPr lang="ru-RU" sz="1600" dirty="0"/>
              <a:t>общую атмосферу праздника и настроение участников.</a:t>
            </a:r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88102" y="619673"/>
            <a:ext cx="7008234" cy="4385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4355976" y="-33922"/>
            <a:ext cx="5000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/>
              <a:t>Время на подготовку - 1 минута</a:t>
            </a:r>
          </a:p>
          <a:p>
            <a:r>
              <a:rPr lang="ru-RU" sz="2000" i="1" dirty="0"/>
              <a:t>Время на высказывание - не более 3 минут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Самостоятельная работа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sz="3100" b="1" dirty="0">
                <a:solidFill>
                  <a:srgbClr val="C00000"/>
                </a:solidFill>
              </a:rPr>
              <a:t>1 вариант</a:t>
            </a:r>
            <a:endParaRPr lang="ru-RU" sz="31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6429324" y="1857364"/>
            <a:ext cx="2714676" cy="47149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/>
              <a:t> Школьный проект</a:t>
            </a:r>
          </a:p>
          <a:p>
            <a:pPr>
              <a:buNone/>
            </a:pPr>
            <a:endParaRPr lang="ru-RU" sz="2000" dirty="0"/>
          </a:p>
          <a:p>
            <a:pPr>
              <a:buNone/>
            </a:pPr>
            <a:r>
              <a:rPr lang="ru-RU" sz="2000" dirty="0"/>
              <a:t>Опишите фотографию. </a:t>
            </a:r>
            <a:endParaRPr lang="ru-RU" sz="2000" b="1" dirty="0"/>
          </a:p>
          <a:p>
            <a:pPr>
              <a:buNone/>
            </a:pPr>
            <a:r>
              <a:rPr lang="en-US" sz="2000" dirty="0" err="1"/>
              <a:t>Не</a:t>
            </a:r>
            <a:r>
              <a:rPr lang="en-US" sz="2000" dirty="0"/>
              <a:t> </a:t>
            </a:r>
            <a:r>
              <a:rPr lang="en-US" sz="2000" dirty="0" err="1"/>
              <a:t>забудьте</a:t>
            </a:r>
            <a:r>
              <a:rPr lang="en-US" sz="2000" dirty="0"/>
              <a:t> </a:t>
            </a:r>
            <a:r>
              <a:rPr lang="en-US" sz="2000" dirty="0" err="1"/>
              <a:t>описать</a:t>
            </a:r>
            <a:endParaRPr lang="ru-RU" sz="2000" dirty="0"/>
          </a:p>
          <a:p>
            <a:pPr>
              <a:buNone/>
            </a:pPr>
            <a:endParaRPr lang="ru-RU" sz="2000" dirty="0"/>
          </a:p>
          <a:p>
            <a:pPr lvl="0"/>
            <a:r>
              <a:rPr lang="en-US" sz="2000" dirty="0" err="1"/>
              <a:t>время</a:t>
            </a:r>
            <a:r>
              <a:rPr lang="en-US" sz="2000" dirty="0"/>
              <a:t> и </a:t>
            </a:r>
            <a:r>
              <a:rPr lang="en-US" sz="2000" dirty="0" err="1"/>
              <a:t>место</a:t>
            </a:r>
            <a:r>
              <a:rPr lang="en-US" sz="2000" dirty="0"/>
              <a:t> </a:t>
            </a:r>
            <a:r>
              <a:rPr lang="en-US" sz="2000" dirty="0" err="1"/>
              <a:t>действия</a:t>
            </a:r>
            <a:r>
              <a:rPr lang="en-US" sz="2000" dirty="0"/>
              <a:t>;</a:t>
            </a:r>
            <a:endParaRPr lang="ru-RU" sz="2000" dirty="0"/>
          </a:p>
          <a:p>
            <a:pPr lvl="0"/>
            <a:r>
              <a:rPr lang="en-US" sz="2000" dirty="0" err="1"/>
              <a:t>занятие</a:t>
            </a:r>
            <a:r>
              <a:rPr lang="en-US" sz="2000" dirty="0"/>
              <a:t> </a:t>
            </a:r>
            <a:r>
              <a:rPr lang="en-US" sz="2000" dirty="0" err="1"/>
              <a:t>ребят</a:t>
            </a:r>
            <a:r>
              <a:rPr lang="en-US" sz="2000" dirty="0"/>
              <a:t>;</a:t>
            </a:r>
            <a:endParaRPr lang="ru-RU" sz="2000" dirty="0"/>
          </a:p>
          <a:p>
            <a:pPr lvl="0"/>
            <a:r>
              <a:rPr lang="en-US" sz="2000" dirty="0" err="1"/>
              <a:t>их</a:t>
            </a:r>
            <a:r>
              <a:rPr lang="en-US" sz="2000" dirty="0"/>
              <a:t> </a:t>
            </a:r>
            <a:r>
              <a:rPr lang="en-US" sz="2000" dirty="0" err="1"/>
              <a:t>внешний</a:t>
            </a:r>
            <a:r>
              <a:rPr lang="en-US" sz="2000" dirty="0"/>
              <a:t> </a:t>
            </a:r>
            <a:r>
              <a:rPr lang="en-US" sz="2000" dirty="0" err="1"/>
              <a:t>вид</a:t>
            </a:r>
            <a:r>
              <a:rPr lang="en-US" sz="2000" dirty="0"/>
              <a:t>;</a:t>
            </a:r>
            <a:endParaRPr lang="ru-RU" sz="2000" dirty="0"/>
          </a:p>
          <a:p>
            <a:pPr lvl="0"/>
            <a:r>
              <a:rPr lang="ru-RU" sz="2000" dirty="0"/>
              <a:t>общую атмосферу события </a:t>
            </a:r>
          </a:p>
          <a:p>
            <a:pPr lvl="0"/>
            <a:r>
              <a:rPr lang="ru-RU" sz="2000" dirty="0"/>
              <a:t>настроение участников.</a:t>
            </a:r>
          </a:p>
        </p:txBody>
      </p:sp>
      <p:pic>
        <p:nvPicPr>
          <p:cNvPr id="5" name="Содержимое 4" descr="http://85.142.162.126/os/docs/BD98FF424631BFE24D6010A4B1266CA8/docs/85A3AC332FD5A6B84FCA7ABFD6BABC92/xs3docsrc85A3AC332FD5A6B84FCA7ABFD6BABC92_2_1499689811.jpg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85926"/>
            <a:ext cx="6143668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857488" y="1285860"/>
            <a:ext cx="3491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/>
              <a:t>Время на подготовку - 1 минута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Самостоятельная работа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sz="3100" b="1" dirty="0">
                <a:solidFill>
                  <a:srgbClr val="C00000"/>
                </a:solidFill>
              </a:rPr>
              <a:t>2 вариант</a:t>
            </a:r>
            <a:endParaRPr lang="ru-RU" sz="31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6357950" y="1643050"/>
            <a:ext cx="2643238" cy="48577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/>
              <a:t>Посещение спектакля</a:t>
            </a:r>
          </a:p>
          <a:p>
            <a:pPr>
              <a:buNone/>
            </a:pPr>
            <a:endParaRPr lang="ru-RU" sz="2000" dirty="0"/>
          </a:p>
          <a:p>
            <a:pPr>
              <a:buNone/>
            </a:pPr>
            <a:r>
              <a:rPr lang="ru-RU" sz="2000" dirty="0"/>
              <a:t>Опишите фотографию. </a:t>
            </a:r>
            <a:endParaRPr lang="ru-RU" sz="2000" b="1" dirty="0"/>
          </a:p>
          <a:p>
            <a:pPr>
              <a:buNone/>
            </a:pPr>
            <a:r>
              <a:rPr lang="en-US" sz="2000" dirty="0" err="1"/>
              <a:t>Не</a:t>
            </a:r>
            <a:r>
              <a:rPr lang="en-US" sz="2000" dirty="0"/>
              <a:t> </a:t>
            </a:r>
            <a:r>
              <a:rPr lang="en-US" sz="2000" dirty="0" err="1"/>
              <a:t>забудьте</a:t>
            </a:r>
            <a:r>
              <a:rPr lang="en-US" sz="2000" dirty="0"/>
              <a:t> </a:t>
            </a:r>
            <a:r>
              <a:rPr lang="en-US" sz="2000" dirty="0" err="1"/>
              <a:t>описать</a:t>
            </a:r>
            <a:endParaRPr lang="ru-RU" sz="2000" dirty="0"/>
          </a:p>
          <a:p>
            <a:pPr lvl="0"/>
            <a:r>
              <a:rPr lang="en-US" sz="2000" dirty="0" err="1"/>
              <a:t>время</a:t>
            </a:r>
            <a:r>
              <a:rPr lang="en-US" sz="2000" dirty="0"/>
              <a:t> и </a:t>
            </a:r>
            <a:r>
              <a:rPr lang="en-US" sz="2000" dirty="0" err="1"/>
              <a:t>место</a:t>
            </a:r>
            <a:r>
              <a:rPr lang="en-US" sz="2000" dirty="0"/>
              <a:t> </a:t>
            </a:r>
            <a:r>
              <a:rPr lang="en-US" sz="2000" dirty="0" err="1"/>
              <a:t>действия</a:t>
            </a:r>
            <a:r>
              <a:rPr lang="en-US" sz="2000" dirty="0"/>
              <a:t>;</a:t>
            </a:r>
            <a:endParaRPr lang="ru-RU" sz="2000" dirty="0"/>
          </a:p>
          <a:p>
            <a:r>
              <a:rPr lang="ru-RU" sz="2000" dirty="0"/>
              <a:t>что делают актёры;</a:t>
            </a:r>
          </a:p>
          <a:p>
            <a:pPr lvl="0"/>
            <a:r>
              <a:rPr lang="ru-RU" sz="2000" dirty="0"/>
              <a:t>костюмы и декорации;</a:t>
            </a:r>
          </a:p>
          <a:p>
            <a:pPr lvl="0"/>
            <a:r>
              <a:rPr lang="ru-RU" sz="2000" dirty="0"/>
              <a:t>общую атмосферу события </a:t>
            </a:r>
          </a:p>
          <a:p>
            <a:pPr lvl="0"/>
            <a:r>
              <a:rPr lang="ru-RU" sz="2000" dirty="0"/>
              <a:t>настроение участников.</a:t>
            </a:r>
          </a:p>
        </p:txBody>
      </p:sp>
      <p:pic>
        <p:nvPicPr>
          <p:cNvPr id="8" name="Содержимое 7" descr="http://85.142.162.126/os/docs/BD98FF424631BFE24D6010A4B1266CA8/docs/7B71C92E1630952049835420F16881EE/innerimg0.jpg"/>
          <p:cNvPicPr>
            <a:picLocks noGrp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06044"/>
            <a:ext cx="6085910" cy="5223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509527" y="836712"/>
            <a:ext cx="3491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/>
              <a:t>Время на подготовку - 1 минута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2C8AD7F3-5375-42E3-BAB7-4D5A323B9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-130750"/>
            <a:ext cx="3384376" cy="64119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15832" rIns="0" bIns="38088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-apple-system"/>
              </a:rPr>
              <a:t>Вступление: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-apple-syste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Передо мной фотография , предложенная для описания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На снимке мы видим…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При первом взгляде на фотографию становится очевидным, что…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Если внимательно посмотреть на снимок, то… </a:t>
            </a:r>
          </a:p>
        </p:txBody>
      </p:sp>
      <p:pic>
        <p:nvPicPr>
          <p:cNvPr id="4" name="Содержимое 4" descr="http://85.142.162.126/os/docs/BD98FF424631BFE24D6010A4B1266CA8/docs/85A3AC332FD5A6B84FCA7ABFD6BABC92/xs3docsrc85A3AC332FD5A6B84FCA7ABFD6BABC92_2_1499689811.jpg">
            <a:extLst>
              <a:ext uri="{FF2B5EF4-FFF2-40B4-BE49-F238E27FC236}">
                <a16:creationId xmlns:a16="http://schemas.microsoft.com/office/drawing/2014/main" id="{64BAE2C5-ED16-4C65-AA70-1A84416F7BE7}"/>
              </a:ext>
            </a:extLst>
          </p:cNvPr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36640" y="404664"/>
            <a:ext cx="5707360" cy="467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634914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4" descr="http://85.142.162.126/os/docs/BD98FF424631BFE24D6010A4B1266CA8/docs/85A3AC332FD5A6B84FCA7ABFD6BABC92/xs3docsrc85A3AC332FD5A6B84FCA7ABFD6BABC92_2_1499689811.jpg">
            <a:extLst>
              <a:ext uri="{FF2B5EF4-FFF2-40B4-BE49-F238E27FC236}">
                <a16:creationId xmlns:a16="http://schemas.microsoft.com/office/drawing/2014/main" id="{5810D979-0326-46FD-A9A8-716AFFF485E1}"/>
              </a:ext>
            </a:extLst>
          </p:cNvPr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6186" y="1916832"/>
            <a:ext cx="6143668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79A8FD6C-FACF-4A01-9090-31A435ADB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86" y="-80998"/>
            <a:ext cx="8731628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-apple-system"/>
              </a:rPr>
              <a:t>Основная часть: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На переднем плане изображены…Если внимательно посмотреть на изображение, то…Композиция снимка весьма интересна, потому что…Выражения лиц у героев фотографии говорят о том, что…</a:t>
            </a:r>
          </a:p>
        </p:txBody>
      </p:sp>
    </p:spTree>
    <p:extLst>
      <p:ext uri="{BB962C8B-B14F-4D97-AF65-F5344CB8AC3E}">
        <p14:creationId xmlns:p14="http://schemas.microsoft.com/office/powerpoint/2010/main" val="20096228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Содержимое 4" descr="http://85.142.162.126/os/docs/BD98FF424631BFE24D6010A4B1266CA8/docs/85A3AC332FD5A6B84FCA7ABFD6BABC92/xs3docsrc85A3AC332FD5A6B84FCA7ABFD6BABC92_2_1499689811.jpg">
            <a:extLst>
              <a:ext uri="{FF2B5EF4-FFF2-40B4-BE49-F238E27FC236}">
                <a16:creationId xmlns:a16="http://schemas.microsoft.com/office/drawing/2014/main" id="{85118024-9F5F-49D5-BE99-F86E33A4C343}"/>
              </a:ext>
            </a:extLst>
          </p:cNvPr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3568" y="1700808"/>
            <a:ext cx="5394108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188A38E2-A39C-47F5-92CF-B3E148F31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57883"/>
            <a:ext cx="7128792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-apple-system"/>
              </a:rPr>
              <a:t>Заключение:</a:t>
            </a: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Завершая описание, хочется отметить…Своё описание хочется закончить…Нельзя не увидеть талант фотографа, который сумел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9D9C37-DFC9-448B-BB9C-DB62F886DAAC}"/>
              </a:ext>
            </a:extLst>
          </p:cNvPr>
          <p:cNvSpPr txBox="1"/>
          <p:nvPr/>
        </p:nvSpPr>
        <p:spPr>
          <a:xfrm>
            <a:off x="6788021" y="1340768"/>
            <a:ext cx="216024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0" i="0" dirty="0">
                <a:solidFill>
                  <a:srgbClr val="000000"/>
                </a:solidFill>
                <a:effectLst/>
                <a:latin typeface="-apple-system"/>
              </a:rPr>
              <a:t>Я считаю, что снимок получился удачным. И </a:t>
            </a:r>
            <a:r>
              <a:rPr lang="ru-RU" sz="2800" i="0" dirty="0">
                <a:solidFill>
                  <a:srgbClr val="000000"/>
                </a:solidFill>
                <a:effectLst/>
                <a:latin typeface="-apple-system"/>
              </a:rPr>
              <a:t>ребятам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-apple-system"/>
              </a:rPr>
              <a:t> в будущем не раз захочется посмотреть на себя и вспомнить это время.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6999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Что оценивают эксперты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sz="2000" dirty="0">
                <a:solidFill>
                  <a:srgbClr val="C00000"/>
                </a:solidFill>
              </a:rPr>
              <a:t>(При объёме монолога </a:t>
            </a:r>
            <a:r>
              <a:rPr lang="ru-RU" sz="2000" b="1" dirty="0">
                <a:solidFill>
                  <a:srgbClr val="C00000"/>
                </a:solidFill>
              </a:rPr>
              <a:t>не менее 10 фраз по теме </a:t>
            </a:r>
            <a:r>
              <a:rPr lang="ru-RU" sz="2000" dirty="0">
                <a:solidFill>
                  <a:srgbClr val="C00000"/>
                </a:solidFill>
              </a:rPr>
              <a:t>высказывания)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472122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/>
              <a:t>Монологическое </a:t>
            </a:r>
          </a:p>
          <a:p>
            <a:pPr>
              <a:buNone/>
            </a:pPr>
            <a:r>
              <a:rPr lang="ru-RU" b="1" dirty="0"/>
              <a:t>  высказывание</a:t>
            </a:r>
          </a:p>
          <a:p>
            <a:pPr>
              <a:buNone/>
            </a:pPr>
            <a:endParaRPr lang="ru-RU" sz="2400" b="1" dirty="0"/>
          </a:p>
          <a:p>
            <a:pPr>
              <a:buFont typeface="Wingdings" pitchFamily="2" charset="2"/>
              <a:buChar char="ü"/>
            </a:pPr>
            <a:r>
              <a:rPr lang="ru-RU" sz="2400" dirty="0"/>
              <a:t>Выполнение</a:t>
            </a:r>
          </a:p>
          <a:p>
            <a:pPr>
              <a:buNone/>
            </a:pPr>
            <a:r>
              <a:rPr lang="ru-RU" sz="2400" dirty="0"/>
              <a:t>коммуникативной задачи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/>
              <a:t>Учёт условий речевой</a:t>
            </a:r>
          </a:p>
          <a:p>
            <a:pPr>
              <a:buNone/>
            </a:pPr>
            <a:r>
              <a:rPr lang="ru-RU" sz="2400" dirty="0"/>
              <a:t>ситуации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/>
              <a:t>Речевое оформление</a:t>
            </a:r>
          </a:p>
          <a:p>
            <a:pPr>
              <a:buNone/>
            </a:pPr>
            <a:r>
              <a:rPr lang="ru-RU" sz="2400" dirty="0"/>
              <a:t>монологического</a:t>
            </a:r>
          </a:p>
          <a:p>
            <a:pPr>
              <a:buNone/>
            </a:pPr>
            <a:r>
              <a:rPr lang="ru-RU" sz="2400" dirty="0"/>
              <a:t>высказывания 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/>
              <a:t>Правильность </a:t>
            </a:r>
          </a:p>
          <a:p>
            <a:pPr algn="ctr">
              <a:buNone/>
            </a:pPr>
            <a:r>
              <a:rPr lang="ru-RU" b="1" dirty="0"/>
              <a:t>речи </a:t>
            </a:r>
          </a:p>
          <a:p>
            <a:pPr>
              <a:buNone/>
            </a:pPr>
            <a:endParaRPr lang="ru-RU" b="1" dirty="0"/>
          </a:p>
          <a:p>
            <a:pPr>
              <a:buFont typeface="Wingdings" pitchFamily="2" charset="2"/>
              <a:buChar char="ü"/>
            </a:pPr>
            <a:r>
              <a:rPr lang="ru-RU" sz="2400" dirty="0"/>
              <a:t>Соблюдение грамматических норм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/>
              <a:t>Соблюдение орфоэпических норм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/>
              <a:t>Соблюдение речевых норм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/>
              <a:t>Речевое оформление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2"/>
          <a:ext cx="9144000" cy="68561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42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43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00106"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r>
                        <a:rPr lang="ru-RU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  <a:p>
                      <a:pPr algn="ctr"/>
                      <a:r>
                        <a:rPr lang="ru-RU" sz="2000" dirty="0"/>
                        <a:t>Критерии оценивания монологического высказывания (М)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r>
                        <a:rPr lang="ru-RU" dirty="0"/>
                        <a:t>Баллы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994">
                <a:tc>
                  <a:txBody>
                    <a:bodyPr/>
                    <a:lstStyle/>
                    <a:p>
                      <a:r>
                        <a:rPr lang="ru-RU" dirty="0"/>
                        <a:t>М1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u="sng" dirty="0"/>
                        <a:t>Выполнение коммуникативной задачи</a:t>
                      </a:r>
                    </a:p>
                    <a:p>
                      <a:r>
                        <a:rPr lang="ru-RU" dirty="0"/>
                        <a:t>* Участник справился с коммуникативной задачей. Приведено не менее 10 фраз по теме высказывания. Фактические ошибки отсутствуют</a:t>
                      </a:r>
                    </a:p>
                    <a:p>
                      <a:r>
                        <a:rPr lang="ru-RU" dirty="0"/>
                        <a:t>* Испытуемый предпринял попытку справиться с коммуникативной задачей,</a:t>
                      </a:r>
                    </a:p>
                    <a:p>
                      <a:r>
                        <a:rPr lang="ru-RU" dirty="0"/>
                        <a:t>но</a:t>
                      </a:r>
                    </a:p>
                    <a:p>
                      <a:r>
                        <a:rPr lang="ru-RU" dirty="0"/>
                        <a:t>допустил фактические ошибки,</a:t>
                      </a:r>
                    </a:p>
                    <a:p>
                      <a:r>
                        <a:rPr lang="ru-RU" dirty="0"/>
                        <a:t>и/или</a:t>
                      </a:r>
                    </a:p>
                    <a:p>
                      <a:r>
                        <a:rPr lang="ru-RU" dirty="0"/>
                        <a:t>привёл менее 10 фраз по теме высказывания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r>
                        <a:rPr lang="ru-RU" dirty="0"/>
                        <a:t>1</a:t>
                      </a:r>
                    </a:p>
                    <a:p>
                      <a:pPr algn="ctr"/>
                      <a:endParaRPr lang="ru-RU" dirty="0"/>
                    </a:p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994">
                <a:tc>
                  <a:txBody>
                    <a:bodyPr/>
                    <a:lstStyle/>
                    <a:p>
                      <a:r>
                        <a:rPr lang="ru-RU" dirty="0"/>
                        <a:t>М2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u="sng" dirty="0"/>
                        <a:t>Учёт условий речевой ситуации</a:t>
                      </a:r>
                    </a:p>
                    <a:p>
                      <a:r>
                        <a:rPr lang="ru-RU" dirty="0"/>
                        <a:t>* Учтены условия речевой ситуации</a:t>
                      </a:r>
                    </a:p>
                    <a:p>
                      <a:r>
                        <a:rPr lang="ru-RU" dirty="0"/>
                        <a:t>* Условия речевой ситуации не учтены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r>
                        <a:rPr lang="ru-RU" dirty="0"/>
                        <a:t>1</a:t>
                      </a:r>
                    </a:p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994">
                <a:tc>
                  <a:txBody>
                    <a:bodyPr/>
                    <a:lstStyle/>
                    <a:p>
                      <a:r>
                        <a:rPr lang="ru-RU" dirty="0"/>
                        <a:t>М3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u="sng" dirty="0"/>
                        <a:t>Речевое оформление монологического высказывания (МР)</a:t>
                      </a:r>
                    </a:p>
                    <a:p>
                      <a:r>
                        <a:rPr lang="ru-RU" dirty="0"/>
                        <a:t>* Высказывание характеризуется смысловой цельностью, речевой связностью и последовательностью изложения: логические ошибки отсутствуют, последовательность изложения не нарушена</a:t>
                      </a:r>
                    </a:p>
                    <a:p>
                      <a:r>
                        <a:rPr lang="ru-RU" dirty="0"/>
                        <a:t>* Высказывание нелогично, изложение непоследовательно.</a:t>
                      </a:r>
                    </a:p>
                    <a:p>
                      <a:r>
                        <a:rPr lang="ru-RU" dirty="0"/>
                        <a:t>Присутствуют логические ошибки (одна или более)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r>
                        <a:rPr lang="ru-RU" dirty="0"/>
                        <a:t>1</a:t>
                      </a:r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99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                                                                           Максимальное количество баллов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2"/>
          <a:ext cx="9144000" cy="69476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42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43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00106">
                <a:tc>
                  <a:txBody>
                    <a:bodyPr/>
                    <a:lstStyle/>
                    <a:p>
                      <a:r>
                        <a:rPr lang="ru-RU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Критерии оценивания правильности речи </a:t>
                      </a:r>
                    </a:p>
                    <a:p>
                      <a:pPr algn="ctr"/>
                      <a:r>
                        <a:rPr lang="ru-RU" sz="2000" dirty="0"/>
                        <a:t>за выполнение заданий 3 и 4 (Р2)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Баллы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99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u="sng" dirty="0"/>
                        <a:t>Соблюдение грамматических норм</a:t>
                      </a:r>
                    </a:p>
                    <a:p>
                      <a:r>
                        <a:rPr lang="ru-RU" dirty="0"/>
                        <a:t>* Грамматических ошибок нет</a:t>
                      </a:r>
                    </a:p>
                    <a:p>
                      <a:r>
                        <a:rPr lang="ru-RU" dirty="0"/>
                        <a:t>* Допущены грамматические ошибки (одна и более)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r>
                        <a:rPr lang="ru-RU" dirty="0"/>
                        <a:t>1</a:t>
                      </a:r>
                    </a:p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99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u="sng" dirty="0"/>
                        <a:t>Соблюдение орфоэпических норм</a:t>
                      </a:r>
                    </a:p>
                    <a:p>
                      <a:r>
                        <a:rPr lang="ru-RU" dirty="0"/>
                        <a:t>* Орфоэпических ошибок нет,</a:t>
                      </a:r>
                    </a:p>
                    <a:p>
                      <a:r>
                        <a:rPr lang="ru-RU" dirty="0"/>
                        <a:t>или</a:t>
                      </a:r>
                    </a:p>
                    <a:p>
                      <a:r>
                        <a:rPr lang="ru-RU" dirty="0"/>
                        <a:t>допущено не более двух орфоэпических ошибок</a:t>
                      </a:r>
                    </a:p>
                    <a:p>
                      <a:r>
                        <a:rPr lang="ru-RU" dirty="0"/>
                        <a:t>* Допущены орфоэпические ошибки (три и более)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r>
                        <a:rPr lang="ru-RU" dirty="0"/>
                        <a:t>1</a:t>
                      </a:r>
                    </a:p>
                    <a:p>
                      <a:pPr algn="ctr"/>
                      <a:endParaRPr lang="ru-RU" dirty="0"/>
                    </a:p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99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u="sng" dirty="0"/>
                        <a:t>Соблюдение речевых норм</a:t>
                      </a:r>
                    </a:p>
                    <a:p>
                      <a:r>
                        <a:rPr lang="ru-RU" dirty="0"/>
                        <a:t>* Речевых ошибок нет,</a:t>
                      </a:r>
                    </a:p>
                    <a:p>
                      <a:r>
                        <a:rPr lang="ru-RU" dirty="0"/>
                        <a:t>или</a:t>
                      </a:r>
                    </a:p>
                    <a:p>
                      <a:r>
                        <a:rPr lang="ru-RU" dirty="0"/>
                        <a:t>допущено не более трёх речевых ошибок</a:t>
                      </a:r>
                    </a:p>
                    <a:p>
                      <a:r>
                        <a:rPr lang="ru-RU" dirty="0"/>
                        <a:t>* Допущены речевые ошибки (четыре и более)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r>
                        <a:rPr lang="ru-RU" dirty="0"/>
                        <a:t>1</a:t>
                      </a:r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99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u="sng" dirty="0"/>
                        <a:t>Речевое оформление</a:t>
                      </a:r>
                    </a:p>
                    <a:p>
                      <a:r>
                        <a:rPr lang="ru-RU" dirty="0"/>
                        <a:t>* Речь в целом отличается богатством и точностью словаря, используются разнообразные синтаксические конструкции</a:t>
                      </a:r>
                    </a:p>
                    <a:p>
                      <a:r>
                        <a:rPr lang="ru-RU" dirty="0"/>
                        <a:t>* Речь отличается бедностью и/или неточностью словаря,</a:t>
                      </a:r>
                    </a:p>
                    <a:p>
                      <a:r>
                        <a:rPr lang="ru-RU" dirty="0"/>
                        <a:t>и/или используются однотипные синтаксические конструкции                                                                          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r>
                        <a:rPr lang="ru-RU" dirty="0"/>
                        <a:t>1</a:t>
                      </a:r>
                    </a:p>
                    <a:p>
                      <a:pPr algn="ctr"/>
                      <a:endParaRPr lang="ru-RU" dirty="0"/>
                    </a:p>
                    <a:p>
                      <a:pPr algn="ctr"/>
                      <a:r>
                        <a:rPr lang="ru-R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99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                                                                        Максимальное количество баллов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142984"/>
            <a:ext cx="8692316" cy="5539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Спонтанная речь </a:t>
            </a:r>
            <a:r>
              <a:rPr lang="ru-RU" sz="2800" dirty="0"/>
              <a:t>– это любая заранее не продуманная </a:t>
            </a:r>
          </a:p>
          <a:p>
            <a:r>
              <a:rPr lang="ru-RU" sz="2800" dirty="0"/>
              <a:t>и не подготовленная речь. </a:t>
            </a:r>
          </a:p>
          <a:p>
            <a:endParaRPr lang="ru-RU" sz="2800" dirty="0"/>
          </a:p>
          <a:p>
            <a:r>
              <a:rPr lang="ru-RU" sz="2800" b="1" dirty="0">
                <a:solidFill>
                  <a:srgbClr val="C00000"/>
                </a:solidFill>
              </a:rPr>
              <a:t>Монолог-описание</a:t>
            </a:r>
            <a:r>
              <a:rPr lang="ru-RU" sz="2800" dirty="0"/>
              <a:t> предполагает характеристику</a:t>
            </a:r>
          </a:p>
          <a:p>
            <a:r>
              <a:rPr lang="ru-RU" sz="2800" dirty="0"/>
              <a:t>предмета или явления путём перечисления их качеств,</a:t>
            </a:r>
          </a:p>
          <a:p>
            <a:r>
              <a:rPr lang="ru-RU" sz="2800" dirty="0"/>
              <a:t>признаков, особенностей.</a:t>
            </a:r>
          </a:p>
          <a:p>
            <a:endParaRPr lang="ru-RU" sz="2800" dirty="0"/>
          </a:p>
          <a:p>
            <a:r>
              <a:rPr lang="ru-RU" sz="2800" b="1" dirty="0">
                <a:solidFill>
                  <a:srgbClr val="C00000"/>
                </a:solidFill>
              </a:rPr>
              <a:t>Цель описания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/>
              <a:t>состоит в том, чтобы слушатель увидел,</a:t>
            </a:r>
          </a:p>
          <a:p>
            <a:r>
              <a:rPr lang="ru-RU" sz="2800" dirty="0"/>
              <a:t>представил предмет описания.</a:t>
            </a:r>
          </a:p>
          <a:p>
            <a:endParaRPr lang="ru-RU" sz="2800" dirty="0"/>
          </a:p>
          <a:p>
            <a:pPr eaLnBrk="0" fontAlgn="base" hangingPunct="0"/>
            <a:r>
              <a:rPr lang="ru-RU" sz="2800" b="1" dirty="0">
                <a:solidFill>
                  <a:srgbClr val="C00000"/>
                </a:solidFill>
              </a:rPr>
              <a:t>Основная задача </a:t>
            </a:r>
            <a:r>
              <a:rPr lang="ru-RU" sz="2800" dirty="0"/>
              <a:t>– указать признаки  описываемого</a:t>
            </a:r>
          </a:p>
          <a:p>
            <a:pPr eaLnBrk="0" fontAlgn="base" hangingPunct="0"/>
            <a:r>
              <a:rPr lang="ru-RU" sz="2800" dirty="0"/>
              <a:t>предмета, лица, места, явления.</a:t>
            </a:r>
            <a:endParaRPr lang="en-US" sz="28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Немного теории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ru-RU" dirty="0"/>
              <a:t>    </a:t>
            </a:r>
            <a:r>
              <a:rPr lang="ru-RU" sz="2200" b="1" dirty="0">
                <a:solidFill>
                  <a:srgbClr val="C00000"/>
                </a:solidFill>
              </a:rPr>
              <a:t>Жанровая фотография </a:t>
            </a:r>
            <a:r>
              <a:rPr lang="ru-RU" sz="2200" dirty="0">
                <a:solidFill>
                  <a:srgbClr val="C00000"/>
                </a:solidFill>
              </a:rPr>
              <a:t>– </a:t>
            </a:r>
            <a:r>
              <a:rPr lang="ru-RU" sz="2200" dirty="0"/>
              <a:t>это остановленное мгновение жизни, какая-то сценка, история, но не постановочная, а естественная.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http://85.142.162.126/os/docs/BD98FF424631BFE24D6010A4B1266CA8/questions/APR16.bank.IX.41.23/innerimg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785926"/>
            <a:ext cx="7286676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3672408" cy="785794"/>
          </a:xfrm>
        </p:spPr>
        <p:txBody>
          <a:bodyPr>
            <a:noAutofit/>
          </a:bodyPr>
          <a:lstStyle/>
          <a:p>
            <a:pPr algn="l"/>
            <a:r>
              <a:rPr lang="ru-RU" sz="2000" b="1" dirty="0">
                <a:solidFill>
                  <a:srgbClr val="C00000"/>
                </a:solidFill>
              </a:rPr>
              <a:t>Предлагаемые темы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-16" y="836712"/>
            <a:ext cx="3500430" cy="5572140"/>
          </a:xfrm>
        </p:spPr>
        <p:txBody>
          <a:bodyPr>
            <a:normAutofit/>
          </a:bodyPr>
          <a:lstStyle/>
          <a:p>
            <a:r>
              <a:rPr lang="ru-RU" sz="1800" dirty="0"/>
              <a:t>мероприятие</a:t>
            </a:r>
          </a:p>
          <a:p>
            <a:r>
              <a:rPr lang="ru-RU" sz="1800" dirty="0"/>
              <a:t>школьный праздник</a:t>
            </a:r>
          </a:p>
          <a:p>
            <a:r>
              <a:rPr lang="ru-RU" sz="1800" dirty="0"/>
              <a:t>экскурсия</a:t>
            </a:r>
          </a:p>
          <a:p>
            <a:r>
              <a:rPr lang="ru-RU" sz="1800" dirty="0"/>
              <a:t>посещение музея</a:t>
            </a:r>
          </a:p>
          <a:p>
            <a:r>
              <a:rPr lang="ru-RU" sz="1800" dirty="0"/>
              <a:t>посещение урока</a:t>
            </a:r>
          </a:p>
          <a:p>
            <a:r>
              <a:rPr lang="ru-RU" sz="1800" dirty="0"/>
              <a:t>посещение зрелищного мероприятия (концерта, спектакля, оперы, балета)</a:t>
            </a:r>
          </a:p>
          <a:p>
            <a:r>
              <a:rPr lang="ru-RU" sz="1800" dirty="0"/>
              <a:t>спортивные соревнования</a:t>
            </a:r>
          </a:p>
          <a:p>
            <a:r>
              <a:rPr lang="ru-RU" sz="1800" dirty="0"/>
              <a:t>школьная научная</a:t>
            </a:r>
          </a:p>
          <a:p>
            <a:pPr>
              <a:buNone/>
            </a:pPr>
            <a:r>
              <a:rPr lang="ru-RU" sz="1800" dirty="0"/>
              <a:t>      практика (проект)</a:t>
            </a:r>
          </a:p>
          <a:p>
            <a:r>
              <a:rPr lang="ru-RU" sz="1800" dirty="0"/>
              <a:t>поход </a:t>
            </a:r>
          </a:p>
          <a:p>
            <a:r>
              <a:rPr lang="ru-RU" sz="1800" dirty="0"/>
              <a:t>летний отдых</a:t>
            </a:r>
          </a:p>
          <a:p>
            <a:r>
              <a:rPr lang="ru-RU" sz="1800" dirty="0"/>
              <a:t>увлечение</a:t>
            </a:r>
          </a:p>
          <a:p>
            <a:r>
              <a:rPr lang="ru-RU" sz="1800" dirty="0"/>
              <a:t>современный город</a:t>
            </a:r>
          </a:p>
          <a:p>
            <a:r>
              <a:rPr lang="ru-RU" sz="1800" dirty="0"/>
              <a:t>школьный кабинет</a:t>
            </a:r>
          </a:p>
          <a:p>
            <a:r>
              <a:rPr lang="ru-RU" sz="1800" dirty="0"/>
              <a:t>домашние дела</a:t>
            </a:r>
          </a:p>
        </p:txBody>
      </p:sp>
      <p:pic>
        <p:nvPicPr>
          <p:cNvPr id="5" name="Содержимое 4" descr="http://85.142.162.126/os/docs/BD98FF424631BFE24D6010A4B1266CA8/questions/APR16.bank.IX.42.23/innerimg0.jpg"/>
          <p:cNvPicPr>
            <a:picLocks noGr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348412" y="424664"/>
            <a:ext cx="2795588" cy="2009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6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93669" y="2495032"/>
            <a:ext cx="221457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32446" y="195384"/>
            <a:ext cx="3323759" cy="2237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Содержимое 4" descr="http://85.142.162.126/os/docs/BD98FF424631BFE24D6010A4B1266CA8/questions/APR16.bank.IX.47.23/innerimg0.jpg"/>
          <p:cNvPicPr>
            <a:picLocks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46478" y="3843024"/>
            <a:ext cx="285752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85.142.162.126/os/docs/BD98FF424631BFE24D6010A4B1266CA8/docs/CD3593BC07ACA7A54B31AC9EEB8C9820/xs3docsrcCD3593BC07ACA7A54B31AC9EEB8C9820_2_1499689800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72198" y="4786322"/>
            <a:ext cx="285752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Что предлагается описать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5929322" y="1571612"/>
            <a:ext cx="3071834" cy="5072074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время действия; </a:t>
            </a:r>
          </a:p>
          <a:p>
            <a:r>
              <a:rPr lang="ru-RU" dirty="0"/>
              <a:t>место действия;</a:t>
            </a:r>
          </a:p>
          <a:p>
            <a:r>
              <a:rPr lang="ru-RU" dirty="0"/>
              <a:t>занятие ребят;</a:t>
            </a:r>
          </a:p>
          <a:p>
            <a:r>
              <a:rPr lang="ru-RU" dirty="0"/>
              <a:t>их внешний вид (лицо, одежда);</a:t>
            </a:r>
          </a:p>
          <a:p>
            <a:r>
              <a:rPr lang="ru-RU" dirty="0"/>
              <a:t>присутствующих;</a:t>
            </a:r>
          </a:p>
          <a:p>
            <a:r>
              <a:rPr lang="ru-RU" dirty="0"/>
              <a:t>пейзаж;</a:t>
            </a:r>
          </a:p>
          <a:p>
            <a:r>
              <a:rPr lang="ru-RU" dirty="0"/>
              <a:t>интерьер;</a:t>
            </a:r>
          </a:p>
          <a:p>
            <a:r>
              <a:rPr lang="ru-RU" dirty="0"/>
              <a:t>общую атмосферу события;</a:t>
            </a:r>
          </a:p>
          <a:p>
            <a:r>
              <a:rPr lang="ru-RU" dirty="0"/>
              <a:t>настроение участников</a:t>
            </a:r>
          </a:p>
          <a:p>
            <a:pPr>
              <a:buNone/>
            </a:pPr>
            <a:r>
              <a:rPr lang="ru-RU" dirty="0"/>
              <a:t>                            и др. </a:t>
            </a:r>
          </a:p>
        </p:txBody>
      </p:sp>
      <p:pic>
        <p:nvPicPr>
          <p:cNvPr id="7" name="Рисунок 6" descr="http://85.142.162.126/os/docs/BD98FF424631BFE24D6010A4B1266CA8/docs/0FFE991F62098CDC4E6B1101E5E3888A/xs3docsrc0FFE991F62098CDC4E6B1101E5E3888A_2_149977185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000240"/>
            <a:ext cx="5572125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2651</TotalTime>
  <Words>1664</Words>
  <Application>Microsoft Office PowerPoint</Application>
  <PresentationFormat>Экран (4:3)</PresentationFormat>
  <Paragraphs>325</Paragraphs>
  <Slides>24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-apple-system</vt:lpstr>
      <vt:lpstr>Arial</vt:lpstr>
      <vt:lpstr>Calibri</vt:lpstr>
      <vt:lpstr>Roboto</vt:lpstr>
      <vt:lpstr>Wingdings</vt:lpstr>
      <vt:lpstr>Тема Office</vt:lpstr>
      <vt:lpstr>Презентация PowerPoint</vt:lpstr>
      <vt:lpstr>Формулировка задания 3.1 </vt:lpstr>
      <vt:lpstr>Что оценивают эксперты (При объёме монолога не менее 10 фраз по теме высказывания)</vt:lpstr>
      <vt:lpstr>Презентация PowerPoint</vt:lpstr>
      <vt:lpstr>Презентация PowerPoint</vt:lpstr>
      <vt:lpstr>Немного теории</vt:lpstr>
      <vt:lpstr>Презентация PowerPoint</vt:lpstr>
      <vt:lpstr>Предлагаемые темы</vt:lpstr>
      <vt:lpstr>Что предлагается описать</vt:lpstr>
      <vt:lpstr>Композиция фотографии — это построение и последовательность изобразительных приёмов, реализующих художественную идею.</vt:lpstr>
      <vt:lpstr>Презентация PowerPoint</vt:lpstr>
      <vt:lpstr>Предупреждаем ошибки</vt:lpstr>
      <vt:lpstr>Алгоритм выполнения задания 3.1</vt:lpstr>
      <vt:lpstr>  Примерный план монологического высказывания-описания</vt:lpstr>
      <vt:lpstr>Обучающая работа</vt:lpstr>
      <vt:lpstr>Обучающая работа</vt:lpstr>
      <vt:lpstr>Обучающая работа Используя опорные слова, составляем монологическое высказывание</vt:lpstr>
      <vt:lpstr>Практическая работа</vt:lpstr>
      <vt:lpstr>4. Продолжите предложения, которые можно использовать для описания фотографии.</vt:lpstr>
      <vt:lpstr>Самостоятельная работа 1 вариант</vt:lpstr>
      <vt:lpstr>Самостоятельная работа 2 вариант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137</cp:revision>
  <dcterms:created xsi:type="dcterms:W3CDTF">2017-11-15T00:15:42Z</dcterms:created>
  <dcterms:modified xsi:type="dcterms:W3CDTF">2025-07-24T11:50:29Z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1708037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