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8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8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5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62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7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5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8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1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8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8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1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3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2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6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2622DE-9BAB-4FFB-84E5-1C40D963D732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2A9C5E-D5A4-4676-A04F-9532EA583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МИНИСТЕРСТВО ОБРАЗОВАНИЯ И НАУКИ ДОНЕЦКОЙ НАРОДНОЙ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РЕСПУБЛИКИ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ОБРАЗОВАТЕЛЬНОЕ УЧРЕЖДЕНИЕ ДОПОЛНИТЕЛЬНОГО ПРОФЕССИОНАЛЬНОГО ОБРАЗОВАНИЯ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ДОНЕЦКИЙ РЕСПУБЛИКАНСКИЙ ИНСТИТУТ РАЗВИТИЯ ОБРАЗОВАНИЯ»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Кейс учебных заданий для развития предметных и интегративных компонентов функциональной грамотности </a:t>
            </a:r>
            <a:endParaRPr lang="ru-RU" sz="2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Класса</a:t>
            </a:r>
          </a:p>
          <a:p>
            <a:pPr marL="457200" indent="-457200" algn="ctr">
              <a:spcBef>
                <a:spcPts val="0"/>
              </a:spcBef>
              <a:buAutoNum type="arabicPlain" startAt="4"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AutoNum type="arabicPlain" startAt="4"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Бондарева а. А.,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учитель МБОУ «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Начальная школа № 5 города Макеевки»,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слушатель курсов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3.4.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ДОНЕЦК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2024 </a:t>
            </a: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ru-RU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" y="130925"/>
            <a:ext cx="5755178" cy="431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7" y="2381598"/>
            <a:ext cx="5879868" cy="4409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310" y="4586548"/>
            <a:ext cx="2815676" cy="2109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708" y="245455"/>
            <a:ext cx="2928852" cy="1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92482"/>
              </p:ext>
            </p:extLst>
          </p:nvPr>
        </p:nvGraphicFramePr>
        <p:xfrm>
          <a:off x="127520" y="3615301"/>
          <a:ext cx="3836674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918337"/>
                <a:gridCol w="19183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Планета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Расстояние от Солнца, млн. 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Венера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3251"/>
            <a:ext cx="512895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деятельности: знание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Формируемое умение: находить и выбирать информацию, изложенную в явном виде.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После посещения планетария Платон рассказал одноклассникам о планетах земной группы. Ближе всех к Солнцу на расстоянии 58 млн. км находится Меркурий. Его диаметр меньше, чем у других планет. Вторая от Солнца планета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Венера. Она расположена на 50 млн. км дальше от Солнца, чем Меркурий.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небе эта планета видна как яркая звёздочка голубоватого цвета.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третьей от Солнца планете живём мы с вами.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последняя планета земной группы удалена от центра нашей планетной системы на 227 млн. км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 таблицу и запиши недостающие данные.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757" y="74012"/>
            <a:ext cx="6759072" cy="2512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52" y="3112082"/>
            <a:ext cx="6907877" cy="3579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79" y="5256383"/>
            <a:ext cx="2960156" cy="13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hareslide.ru/img/thumbs/4c29fa754cb6d4fed499ecf9ae95be0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" y="1404851"/>
            <a:ext cx="554926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843" y="1404851"/>
            <a:ext cx="632598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6" y="524933"/>
            <a:ext cx="96583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0.showslide.ru/s_slide/71350b68e75847e9f1e695b86b2b7ce3/137d66ac-d3f5-4a8b-ae55-19a2b02849a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50" y="241069"/>
            <a:ext cx="8551429" cy="64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87865" y="332377"/>
            <a:ext cx="1177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направлено на формирование орфографических норм русского языка, развитие орфографической зоркости и мотивации повышения уровня языковой грамотности: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65" y="1109133"/>
            <a:ext cx="1180253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Спишите текст, исправляя ошибки. Подчеркните изученные орфограммы. Укажите число имён прилагательных.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Маладую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звали дружок.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Висёлая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сабачька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дружок.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Чюткие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ушко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стаят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рошками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пушыстый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хвост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пахош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малинькое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калечко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беленькие 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чястые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Дружок любил па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вичирам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седать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две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прекрастные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сахарные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косточьки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выбижыт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мяхкую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трову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грызёт их.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Хараша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жызнь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направлено на осознание возможностей использования разных языковых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нужное слово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собирали грибы в (ёлочном, еловом) лесу.</a:t>
            </a:r>
          </a:p>
          <a:p>
            <a:pPr marL="342900" indent="-342900">
              <a:buAutoNum type="arabicPeriod" startAt="2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сварила вкусное (сливовое, сливочное) варенье.</a:t>
            </a:r>
          </a:p>
          <a:p>
            <a:pPr marL="342900" indent="-342900">
              <a:buAutoNum type="arabicPeriod" startAt="3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будь таким (обидным, обидчивым)!</a:t>
            </a:r>
          </a:p>
          <a:p>
            <a:pPr marL="342900" indent="-342900">
              <a:buAutoNum type="arabicPeriod" startAt="4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море разыгрался сильный (шторм, штурм).</a:t>
            </a:r>
          </a:p>
          <a:p>
            <a:pPr marL="342900" indent="-342900">
              <a:buAutoNum type="arabicPeriod" startAt="5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пришли на животноводческую (фирму, ферму).</a:t>
            </a:r>
          </a:p>
          <a:p>
            <a:pPr marL="342900" indent="-342900">
              <a:buAutoNum type="arabicPeriod" startAt="6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цветок очень (душный, душистый).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 Мама связала (пушистый, пушной) свитер.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90" y="4062675"/>
            <a:ext cx="3375747" cy="22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599" y="399010"/>
            <a:ext cx="1018309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24" y="399010"/>
            <a:ext cx="11488189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Литературная</a:t>
            </a:r>
            <a: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функциональная</a:t>
            </a:r>
            <a: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грамотность</a:t>
            </a:r>
            <a: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планируемый результат обучения учащегося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начальной школы: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2200" b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2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мотивации к самостоятельному чтению. Осознание себя как читателя, понимание роли чтения в успешности обучения и повседневной жизни;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процессом смыслового чтения текстов разного типа;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22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</a:t>
            </a:r>
            <a:r>
              <a:rPr lang="ru-RU" sz="22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особенностях разных жанров фольклора и художественной литературы;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2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отовность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осуществлять 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деятельность на основе прочитанного текста.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2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литературному чтению  направлено на 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мотивационную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составляющую,  определяя все последующие содержательные аспекты:</a:t>
            </a:r>
          </a:p>
          <a:p>
            <a:pPr marL="266700" lvl="0" indent="-2667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как  основное качество смыслового чтения; </a:t>
            </a:r>
          </a:p>
          <a:p>
            <a:pPr marL="266700" lvl="0" indent="-2667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работать с </a:t>
            </a:r>
            <a:r>
              <a: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представленной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тексте; </a:t>
            </a:r>
          </a:p>
          <a:p>
            <a:pPr marL="266700" lvl="0" indent="-2667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самостоятельной читательской деятельности.</a:t>
            </a:r>
          </a:p>
          <a:p>
            <a:pPr marL="266700" lvl="0" indent="-266700"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6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6" y="144644"/>
            <a:ext cx="11646131" cy="798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нацелено на формирование предметных компонентов (литературная грамотность) с целью способствовать формированию мотивации к самостоятельному чтению, овладению процессом смыслового чтения.  Полученные учебные действия помогут достичь успеха в самостоятельном поиске знаний.</a:t>
            </a:r>
          </a:p>
          <a:p>
            <a:pPr indent="-540385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Литературное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    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     В.А. Осеева «Хорошее»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задания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Прочитать рассказ, представляя, о чём читаешь.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задания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главную мысль текста.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2.2.Определи стиль текста: научный, художественный.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2.3.Установить последовательность событий: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Жажда Трезора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 сестры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Просьба няни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Мечты мальчика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Мамин совет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2.4.Установить соответствие: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Убери посуду, Юрочка                                Пошел вон! Не мешай думать!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Погуляй со мной, Юра!                               Уйди, я сейчас занят!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 мне попить, Юра!                                 Убери сама – некогда мне!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2.5.Восстановить текст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Проснулся Юра утром. Посмотрел в окно. _____светит. Денёк ______. И захотелось мальчику самому что-нибудь _______ сделать. Вот сидит он и думает: «Что, если б моя сестрёнка____, а я бы её ______!»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2.6.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Выделить пословицы, которые подходят к этому рассказу?</a:t>
            </a:r>
            <a:endPara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добро добром и платят</a:t>
            </a:r>
            <a:endParaRPr lang="ru-RU" sz="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думай, потом говори</a:t>
            </a:r>
            <a:endParaRPr lang="ru-RU" sz="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 живи, век учись</a:t>
            </a:r>
            <a:endParaRPr lang="ru-RU" sz="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человек добру и учит</a:t>
            </a:r>
            <a:endParaRPr lang="ru-RU" sz="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997585">
              <a:spcAft>
                <a:spcPts val="75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2.7. Закончить одно из предложений, объяснить свой выбор</a:t>
            </a:r>
            <a:endParaRPr lang="ru-RU" sz="1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думаю, что Юра поступит так, как советует мама, потому что ………..</a:t>
            </a:r>
            <a:b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думаю, что Юра не поступит так, как советует мама, потому что ……</a:t>
            </a:r>
            <a:endParaRPr lang="ru-RU" sz="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385">
              <a:spcAft>
                <a:spcPts val="750"/>
              </a:spcAft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385">
              <a:spcAft>
                <a:spcPts val="750"/>
              </a:spcAft>
            </a:pP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385">
              <a:spcAft>
                <a:spcPts val="750"/>
              </a:spcAft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385">
              <a:spcAft>
                <a:spcPts val="750"/>
              </a:spcAft>
            </a:pP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385">
              <a:spcAft>
                <a:spcPts val="750"/>
              </a:spcAft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385">
              <a:spcAft>
                <a:spcPts val="750"/>
              </a:spcAft>
            </a:pPr>
            <a:endParaRPr lang="ru-RU" sz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385">
              <a:spcAft>
                <a:spcPts val="750"/>
              </a:spcAft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25" y="1140227"/>
            <a:ext cx="2862090" cy="2144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677" y="4615156"/>
            <a:ext cx="2561705" cy="1933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926" y="1363287"/>
            <a:ext cx="2284527" cy="17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3" y="2369127"/>
            <a:ext cx="6632278" cy="4405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86" y="2402378"/>
            <a:ext cx="5829993" cy="4372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9171" y="542287"/>
            <a:ext cx="9443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Изменения, протекающие на современном этапе развития образования, определяют приоритетные направления в образовании подрастающего поколения. Одним из главных направлений модернизации российского образования выступает формирование математической грамотности обучающихся как один из компонентов ФГ.</a:t>
            </a:r>
            <a:r>
              <a:rPr lang="ru-RU" sz="1600" b="1" i="0" u="sng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Учитывая особенности детей, ФМГ нужно начинать в начальной школе, так как дети в этом возрасте наиболее активны и любознательны.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57" y="66502"/>
            <a:ext cx="11646131" cy="789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 на формирование математической грамотности должны включать три структурных компонента: контекст, содержание математического образования, мыслительную деятельность. Контекст задания – это особенности и элементы окружающей обстановки, представленные в задании в рамках предлагаемой ситуации. Различают несколько контекстов: общественная жизнь, личная жизнь, образование/профессиональная деятельность, научная деятельность.</a:t>
            </a:r>
          </a:p>
          <a:p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№1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Стоимость завтрака в нашей школьной столовой 62 рубля 20 копеек, а обеда – 87 рублей 10 копеек. В семье Ивановых два школьника. Иван учится в 1 классе, а Николай в 4 классе. Завтракают мальчики каждый день, а на обед остаются по средам и четвергам. Сколько денег за питание нужно заплатить семье Ивановых за февраль, учитывая, что завтрак для учащихся начальных классов бесплатный?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№2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таблице указано время, за которое четвероклассники пробежали 1 км на лыжах.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</a:rPr>
              <a:t>Кто из девочек пробежал быстрее всех?</a:t>
            </a:r>
            <a:endParaRPr lang="ru-RU" sz="16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</a:rPr>
              <a:t>Кто смог выполнить нормы ГТО?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№3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Парикмахер за день постриг 5 человек, затратив на каждого по 30 мин,  и трём женщинам он сделал праздничную причёску, затратив на каждую по 1ч 15 мин, ещё 30 мин у него ушло на обеденный перерыв. Сколько времени показывали часы, когда парикмахер освободился. Если его рабочий день начался в 8ч 30 мин?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20570"/>
              </p:ext>
            </p:extLst>
          </p:nvPr>
        </p:nvGraphicFramePr>
        <p:xfrm>
          <a:off x="7971906" y="2774622"/>
          <a:ext cx="2672339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4972"/>
                <a:gridCol w="1167367"/>
              </a:tblGrid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Учащиеся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Ксения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мин 50 сек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мин 40 сек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Настя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мин 50 сек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Алексей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Ульяна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мин 30 сек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Милана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мин 30 сек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Тимур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мин 30 сек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Александр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мин 50 сек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мин 30 сек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9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211</TotalTime>
  <Words>539</Words>
  <Application>Microsoft Office PowerPoint</Application>
  <PresentationFormat>Широкоэкранный</PresentationFormat>
  <Paragraphs>133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Tw Cen MT</vt:lpstr>
      <vt:lpstr>Капля</vt:lpstr>
      <vt:lpstr>МИНИСТЕРСТВО ОБРАЗОВАНИЯ И НАУКИ ДОНЕЦКОЙ НАРОДНОЙ РЕСПУБЛИКИ ГОСУДАРСТВЕННОЕ БЮДЖЕТНОЕ ОБРАЗОВАТЕЛЬНОЕ УЧРЕЖДЕНИЕ ДОПОЛНИТЕЛЬНОГО ПРОФЕССИОНАЛЬНОГО ОБРАЗОВАНИЯ  «ДОНЕЦКИЙ РЕСПУБЛИКАНСКИЙ ИНСТИТУТ РАЗВИТИЯ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ДОНЕЦКОЙ НАРОДНОЙ РЕСПУБЛИКИ ГОСУДАРСТВЕННОЕ БЮДЖЕТНОЕ ОБРАЗОВАТЕЛЬНОЕ УЧРЕЖДЕНИЕ ДОПОЛНИТЕЛЬНОГО ПРОФЕССИОНАЛЬНОГО ОБРАЗОВАНИЯ «ДОНЕЦКИЙ РЕСПУБЛИКАНСКИЙ ИНСТИТУТ РАЗВИТИЯ ОБРАЗОВАНИЯ»</dc:title>
  <dc:creator>Home</dc:creator>
  <cp:lastModifiedBy>Home</cp:lastModifiedBy>
  <cp:revision>23</cp:revision>
  <dcterms:created xsi:type="dcterms:W3CDTF">2024-02-10T12:40:44Z</dcterms:created>
  <dcterms:modified xsi:type="dcterms:W3CDTF">2024-02-11T10:23:37Z</dcterms:modified>
</cp:coreProperties>
</file>