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4" r:id="rId5"/>
    <p:sldId id="258" r:id="rId6"/>
    <p:sldId id="259" r:id="rId7"/>
    <p:sldId id="260" r:id="rId8"/>
    <p:sldId id="262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85420" y="667123"/>
            <a:ext cx="106798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рисунке  — схема дорог, связывающих города А, Б, В, Г, Д, Е, Ж и К. По каждой дороге можно двигаться только в одном направлении, указанном стрелкой. Сколько существует различных путей из города А в город К, проходящих через город Ж?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144" y="1867452"/>
            <a:ext cx="7067919" cy="3272185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9338" y="62054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Ответ: 10.</a:t>
            </a:r>
          </a:p>
        </p:txBody>
      </p:sp>
    </p:spTree>
    <p:extLst>
      <p:ext uri="{BB962C8B-B14F-4D97-AF65-F5344CB8AC3E}">
        <p14:creationId xmlns:p14="http://schemas.microsoft.com/office/powerpoint/2010/main" xmlns="" val="344682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837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63" y="1869347"/>
            <a:ext cx="10364451" cy="1596177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Подготовка к годовой контрольной работе </a:t>
            </a:r>
            <a:b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вероятности и статистике.</a:t>
            </a:r>
            <a:endParaRPr lang="ru-RU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9188" y="279154"/>
            <a:ext cx="112095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Задание 1 </a:t>
            </a:r>
            <a:r>
              <a:rPr lang="ru-RU" sz="2800" b="1" dirty="0"/>
              <a:t>На пришкольном участке растут 8 деревьев: яблоня, тополь, береза, рябина, дуб, клен, лиственница и сосна. Рябина выше лиственницы, яблоня выше клена, дуб ниже березы, но выше сосны, сосна выше рябины, береза ниже тополя, а лиственница выше яблони. Расположите деревья от самого низкого к самому высокому.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7093" y="2525923"/>
            <a:ext cx="115912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</a:rPr>
              <a:t>Решение:Проведем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</a:rPr>
              <a:t>стрелки от более низкого дерева к более высокому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r>
              <a:rPr lang="ru-RU" sz="2400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 задаче сказано, что рябина выше лиственницы, то стрелку ставим от лиственницы к рябине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" y="3679119"/>
            <a:ext cx="5151546" cy="31788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953956" y="444952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Ответ: </a:t>
            </a:r>
            <a:r>
              <a:rPr lang="ru-RU" dirty="0"/>
              <a:t>самое низкое дерево – клен, затем идут яблоня, лиственница, рябина, сосна, дуб, береза и тополь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39666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6869" y="619192"/>
            <a:ext cx="1029899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рисунке  — схема дорог, связывающих города А, Б, В, Г, Д, Е, Ж, И, К. По каждой дороге можно двигаться только в одном направлении, указанном стрелкой.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Сколько существует различных путей из города А в город К, не проходящих через пункт В?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924" y="2034280"/>
            <a:ext cx="8021691" cy="3434363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90229" y="61433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Ответ: 5.</a:t>
            </a:r>
          </a:p>
        </p:txBody>
      </p:sp>
    </p:spTree>
    <p:extLst>
      <p:ext uri="{BB962C8B-B14F-4D97-AF65-F5344CB8AC3E}">
        <p14:creationId xmlns:p14="http://schemas.microsoft.com/office/powerpoint/2010/main" xmlns="" val="177020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12480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Задача 2:</a:t>
            </a:r>
            <a:r>
              <a:rPr lang="ru-RU" sz="2800" dirty="0" smtClean="0"/>
              <a:t>Три </a:t>
            </a:r>
            <a:r>
              <a:rPr lang="ru-RU" sz="2800" dirty="0"/>
              <a:t>друга – Алеша, Сергей и Денис – купили щенков разной породы: щенка ротвейлера, щенка колли и щенка овчарки. Известно, что: щенок Алеши темнее по окрасу, чем ротвейлер, </a:t>
            </a:r>
            <a:r>
              <a:rPr lang="ru-RU" sz="2800" dirty="0" err="1"/>
              <a:t>Лесси</a:t>
            </a:r>
            <a:r>
              <a:rPr lang="ru-RU" sz="2800" dirty="0"/>
              <a:t> и Гриф; щенок Сергея старше Грифа, овчарки и ротвейлера; Джек и ротвейлер всегда гуляют вместе. У кого какой породы щенок? Назовите клички щенков.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46" y="2230691"/>
            <a:ext cx="7383541" cy="173581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6936" y="3519542"/>
            <a:ext cx="1147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Решение</a:t>
            </a:r>
            <a:r>
              <a:rPr lang="ru-RU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36" y="3952227"/>
            <a:ext cx="6665503" cy="28440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264894" y="389053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У Алеши – овчарка Джек; </a:t>
            </a:r>
            <a:endParaRPr lang="ru-RU" sz="2400" dirty="0" smtClean="0"/>
          </a:p>
          <a:p>
            <a:r>
              <a:rPr lang="ru-RU" sz="2400" dirty="0" smtClean="0"/>
              <a:t>у </a:t>
            </a:r>
            <a:r>
              <a:rPr lang="ru-RU" sz="2400" dirty="0"/>
              <a:t>Сергея – колли </a:t>
            </a:r>
            <a:r>
              <a:rPr lang="ru-RU" sz="2400" dirty="0" err="1"/>
              <a:t>Лесси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у </a:t>
            </a:r>
            <a:r>
              <a:rPr lang="ru-RU" sz="2400" dirty="0"/>
              <a:t>Дениса – ротвейлер Гриф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3979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317" y="0"/>
            <a:ext cx="10364451" cy="1596177"/>
          </a:xfrm>
        </p:spPr>
        <p:txBody>
          <a:bodyPr/>
          <a:lstStyle/>
          <a:p>
            <a:r>
              <a:rPr lang="ru-RU" dirty="0"/>
              <a:t>частота случайного события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7043" y="1097690"/>
            <a:ext cx="110674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Задание </a:t>
            </a:r>
            <a:r>
              <a:rPr lang="ru-RU" sz="2400" dirty="0" smtClean="0">
                <a:solidFill>
                  <a:srgbClr val="FF0000"/>
                </a:solidFill>
              </a:rPr>
              <a:t>3 </a:t>
            </a:r>
            <a:r>
              <a:rPr lang="ru-RU" sz="2400" dirty="0"/>
              <a:t>По дороге на дачу к бабушке, Петя, сидя в машине и глядя в окно, нашел себе занятие: начал подсчитывать цвета встречных машин. Результаты подсчетов представлены в таблице.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427" y="2298019"/>
            <a:ext cx="8397451" cy="125697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1331" y="3917246"/>
            <a:ext cx="103306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Найдите частоту события: </a:t>
            </a:r>
            <a:endParaRPr lang="ru-RU" sz="2400" dirty="0" smtClean="0"/>
          </a:p>
          <a:p>
            <a:r>
              <a:rPr lang="ru-RU" sz="2400" dirty="0" smtClean="0"/>
              <a:t>а</a:t>
            </a:r>
            <a:r>
              <a:rPr lang="ru-RU" sz="2400" dirty="0"/>
              <a:t>) «Пете встретилась синяя машина»; </a:t>
            </a:r>
            <a:endParaRPr lang="ru-RU" sz="2400" dirty="0" smtClean="0"/>
          </a:p>
          <a:p>
            <a:r>
              <a:rPr lang="ru-RU" sz="2400" dirty="0" smtClean="0"/>
              <a:t>б</a:t>
            </a:r>
            <a:r>
              <a:rPr lang="ru-RU" sz="2400" dirty="0"/>
              <a:t>) «Пете встретилась не черная машина»; </a:t>
            </a:r>
            <a:endParaRPr lang="ru-RU" sz="2400" dirty="0" smtClean="0"/>
          </a:p>
          <a:p>
            <a:r>
              <a:rPr lang="ru-RU" sz="2400" dirty="0" smtClean="0"/>
              <a:t>в</a:t>
            </a:r>
            <a:r>
              <a:rPr lang="ru-RU" sz="2400" dirty="0"/>
              <a:t>) «Пете встретилась красная или зеленая машина».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41281" y="4256838"/>
            <a:ext cx="1450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а) </a:t>
            </a:r>
            <a:r>
              <a:rPr lang="ru-RU" dirty="0" smtClean="0"/>
              <a:t>0,2.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58531" y="4660526"/>
            <a:ext cx="1589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</a:t>
            </a: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smtClean="0"/>
              <a:t>0,72.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32624" y="5029858"/>
            <a:ext cx="1576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</a:t>
            </a:r>
            <a:r>
              <a:rPr lang="ru-RU" dirty="0" smtClean="0"/>
              <a:t>в</a:t>
            </a:r>
            <a:r>
              <a:rPr lang="ru-RU" dirty="0"/>
              <a:t>) 0,16.</a:t>
            </a:r>
          </a:p>
        </p:txBody>
      </p:sp>
    </p:spTree>
    <p:extLst>
      <p:ext uri="{BB962C8B-B14F-4D97-AF65-F5344CB8AC3E}">
        <p14:creationId xmlns:p14="http://schemas.microsoft.com/office/powerpoint/2010/main" xmlns="" val="18647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0"/>
            <a:ext cx="114758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 обертке шоколадного батончика написано, что его масса 50 граммов (номинальная масса). Ребята купили 10 штук батончиков и взвесили их. Получили (в граммах): 49,1; 50,0; 49,7; 50,5; 48,1; 50,3; 49,7; 51,6; 49,8; 50,1. </a:t>
            </a:r>
            <a:endParaRPr lang="ru-RU" sz="2400" dirty="0" smtClean="0"/>
          </a:p>
          <a:p>
            <a:r>
              <a:rPr lang="ru-RU" sz="2400" dirty="0" smtClean="0"/>
              <a:t>Найдите</a:t>
            </a:r>
            <a:r>
              <a:rPr lang="ru-RU" sz="2400" dirty="0"/>
              <a:t>: </a:t>
            </a:r>
            <a:endParaRPr lang="ru-RU" sz="2400" dirty="0" smtClean="0"/>
          </a:p>
          <a:p>
            <a:r>
              <a:rPr lang="ru-RU" sz="2400" dirty="0" smtClean="0"/>
              <a:t>а</a:t>
            </a:r>
            <a:r>
              <a:rPr lang="ru-RU" sz="2400" dirty="0"/>
              <a:t>) наибольший и наименьший веса взвешенных шоколадных батончиков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б) наибольшее абсолютное отклонение от номинальной массы батончика; </a:t>
            </a:r>
            <a:endParaRPr lang="ru-RU" sz="2400" dirty="0" smtClean="0"/>
          </a:p>
          <a:p>
            <a:r>
              <a:rPr lang="ru-RU" sz="2400" dirty="0" smtClean="0"/>
              <a:t>в</a:t>
            </a:r>
            <a:r>
              <a:rPr lang="ru-RU" sz="2400" dirty="0"/>
              <a:t>) средний вес шоколадного батончика.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8858782"/>
              </p:ext>
            </p:extLst>
          </p:nvPr>
        </p:nvGraphicFramePr>
        <p:xfrm>
          <a:off x="198268" y="2591034"/>
          <a:ext cx="81279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партия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отклонения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Наименьший 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Наибольший</a:t>
                      </a:r>
                      <a:r>
                        <a:rPr lang="ru-RU" baseline="0" dirty="0" smtClean="0"/>
                        <a:t> 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435181" y="6395907"/>
            <a:ext cx="3861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а) 51,6г. 48,1 г.; б) 1,9; в) 49,89≈ 50. </a:t>
            </a:r>
          </a:p>
        </p:txBody>
      </p:sp>
    </p:spTree>
    <p:extLst>
      <p:ext uri="{BB962C8B-B14F-4D97-AF65-F5344CB8AC3E}">
        <p14:creationId xmlns:p14="http://schemas.microsoft.com/office/powerpoint/2010/main" xmlns="" val="278479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74825" y="1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solidFill>
                  <a:srgbClr val="000099"/>
                </a:solidFill>
              </a:rPr>
              <a:t>Пример </a:t>
            </a:r>
            <a:r>
              <a:rPr lang="ru-RU" altLang="ru-RU" sz="2000" b="1" dirty="0" smtClean="0">
                <a:solidFill>
                  <a:srgbClr val="000099"/>
                </a:solidFill>
              </a:rPr>
              <a:t>5</a:t>
            </a:r>
            <a:endParaRPr lang="ru-RU" altLang="ru-RU" sz="2000" b="1" dirty="0">
              <a:solidFill>
                <a:srgbClr val="000099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91823" y="685007"/>
            <a:ext cx="8569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1" dirty="0"/>
              <a:t>Найти медиану набора 12, 2, 11,3, 7, 10, 3.</a:t>
            </a: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80185" y="1373983"/>
            <a:ext cx="8424863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Расположим числа по возрастанию: </a:t>
            </a:r>
            <a:endParaRPr lang="ru-RU" altLang="ru-RU" sz="2800" dirty="0" smtClean="0"/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 smtClean="0"/>
              <a:t>2</a:t>
            </a:r>
            <a:r>
              <a:rPr lang="ru-RU" altLang="ru-RU" sz="2800" dirty="0"/>
              <a:t>, 3, 3, 7, 10, 11, 12.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Будем убирать числа одновременно с обоих концов набора. Получим последовательные наборы:	2, 3, 3, 7, 10, 11, 12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		    3, 3, 7, 10, 11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			3, 7, 10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			    </a:t>
            </a:r>
            <a:r>
              <a:rPr lang="ru-RU" altLang="ru-RU" sz="2800" b="1" dirty="0">
                <a:solidFill>
                  <a:srgbClr val="FF0000"/>
                </a:solidFill>
              </a:rPr>
              <a:t>7</a:t>
            </a:r>
          </a:p>
          <a:p>
            <a:pPr eaLnBrk="1" hangingPunct="1">
              <a:spcBef>
                <a:spcPct val="50000"/>
              </a:spcBef>
            </a:pPr>
            <a:endParaRPr lang="ru-RU" altLang="ru-RU" b="1" dirty="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992730" y="6222774"/>
            <a:ext cx="6767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Медианой будет число 7.</a:t>
            </a:r>
          </a:p>
        </p:txBody>
      </p:sp>
    </p:spTree>
    <p:extLst>
      <p:ext uri="{BB962C8B-B14F-4D97-AF65-F5344CB8AC3E}">
        <p14:creationId xmlns:p14="http://schemas.microsoft.com/office/powerpoint/2010/main" xmlns="" val="98460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260649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/>
              <a:t>Упражнения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7970" y="765176"/>
            <a:ext cx="10090030" cy="5903913"/>
          </a:xfrm>
          <a:prstGeom prst="rect">
            <a:avLst/>
          </a:prstGeom>
        </p:spPr>
        <p:txBody>
          <a:bodyPr/>
          <a:lstStyle/>
          <a:p>
            <a:pPr marL="609600" indent="-609600">
              <a:buNone/>
            </a:pPr>
            <a:r>
              <a:rPr lang="ru-RU" altLang="ru-RU" sz="3200" smtClean="0"/>
              <a:t>Вычислите </a:t>
            </a:r>
            <a:r>
              <a:rPr lang="ru-RU" altLang="ru-RU" sz="3200" dirty="0"/>
              <a:t>медиану и среднее арифметическое чисел, сравните медиану и среднее значение:</a:t>
            </a:r>
          </a:p>
          <a:p>
            <a:pPr marL="609600" indent="-609600" algn="ctr">
              <a:buFontTx/>
              <a:buAutoNum type="alphaLcParenR"/>
            </a:pPr>
            <a:r>
              <a:rPr lang="ru-RU" altLang="ru-RU" sz="4400" dirty="0"/>
              <a:t>1, 3, 5, 7, 9;</a:t>
            </a:r>
          </a:p>
          <a:p>
            <a:pPr marL="609600" indent="-609600" algn="ctr">
              <a:buFontTx/>
              <a:buAutoNum type="alphaLcParenR"/>
            </a:pPr>
            <a:r>
              <a:rPr lang="ru-RU" altLang="ru-RU" sz="4400" dirty="0"/>
              <a:t>1, 3, 5, 7, 14;</a:t>
            </a:r>
          </a:p>
          <a:p>
            <a:pPr marL="609600" indent="-609600" algn="ctr">
              <a:buFontTx/>
              <a:buAutoNum type="alphaLcParenR"/>
            </a:pPr>
            <a:r>
              <a:rPr lang="ru-RU" altLang="ru-RU" sz="4400" dirty="0"/>
              <a:t>1, 3, 5, 7, 9, 11;</a:t>
            </a:r>
          </a:p>
          <a:p>
            <a:pPr marL="609600" indent="-609600" algn="ctr">
              <a:buFontTx/>
              <a:buAutoNum type="alphaLcParenR"/>
            </a:pPr>
            <a:r>
              <a:rPr lang="ru-RU" altLang="ru-RU" sz="4400" dirty="0"/>
              <a:t>1, 3, 5, 7, 9, 16. </a:t>
            </a:r>
          </a:p>
          <a:p>
            <a:pPr marL="609600" indent="-609600" algn="ctr">
              <a:buNone/>
            </a:pPr>
            <a:endParaRPr lang="ru-RU" altLang="ru-RU" sz="2400" dirty="0"/>
          </a:p>
          <a:p>
            <a:pPr marL="609600" indent="-609600" algn="ctr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0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28</TotalTime>
  <Words>520</Words>
  <Application>Microsoft Office PowerPoint</Application>
  <PresentationFormat>Произвольный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Капля</vt:lpstr>
      <vt:lpstr>Слайд 1</vt:lpstr>
      <vt:lpstr>Подготовка к годовой контрольной работе  по вероятности и статистике.</vt:lpstr>
      <vt:lpstr>Слайд 3</vt:lpstr>
      <vt:lpstr>Слайд 4</vt:lpstr>
      <vt:lpstr>Слайд 5</vt:lpstr>
      <vt:lpstr>частота случайного события</vt:lpstr>
      <vt:lpstr>Слайд 7</vt:lpstr>
      <vt:lpstr>Слайд 8</vt:lpstr>
      <vt:lpstr>Упражнения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с помощью графов.</dc:title>
  <dc:creator>Дарья</dc:creator>
  <cp:lastModifiedBy>User</cp:lastModifiedBy>
  <cp:revision>6</cp:revision>
  <dcterms:created xsi:type="dcterms:W3CDTF">2025-04-27T15:44:02Z</dcterms:created>
  <dcterms:modified xsi:type="dcterms:W3CDTF">2025-07-30T19:12:44Z</dcterms:modified>
</cp:coreProperties>
</file>