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58" r:id="rId6"/>
    <p:sldId id="271" r:id="rId7"/>
    <p:sldId id="264" r:id="rId8"/>
    <p:sldId id="272" r:id="rId9"/>
    <p:sldId id="259" r:id="rId10"/>
    <p:sldId id="263" r:id="rId11"/>
  </p:sldIdLst>
  <p:sldSz cx="9906000" cy="6858000" type="A4"/>
  <p:notesSz cx="6858000" cy="9144000"/>
  <p:defaultTextStyle>
    <a:defPPr>
      <a:defRPr lang="ru-RU"/>
    </a:defPPr>
    <a:lvl1pPr marL="0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334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668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7003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337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671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4005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339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673" algn="l" defTabSz="804668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B80"/>
    <a:srgbClr val="000066"/>
    <a:srgbClr val="0966CC"/>
    <a:srgbClr val="3399FF"/>
    <a:srgbClr val="FF7F00"/>
    <a:srgbClr val="003399"/>
    <a:srgbClr val="9BB0C9"/>
    <a:srgbClr val="D87E34"/>
    <a:srgbClr val="996C1B"/>
    <a:srgbClr val="F2D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233" autoAdjust="0"/>
    <p:restoredTop sz="94691"/>
  </p:normalViewPr>
  <p:slideViewPr>
    <p:cSldViewPr snapToGrid="0" snapToObjects="1">
      <p:cViewPr>
        <p:scale>
          <a:sx n="73" d="100"/>
          <a:sy n="73" d="100"/>
        </p:scale>
        <p:origin x="-1764" y="-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71299-BE0A-1548-BFA7-902E9A11DBF5}" type="datetimeFigureOut">
              <a:rPr lang="ru-RU" smtClean="0"/>
              <a:t>чт 31.07.25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08196-0C29-BC4E-AE7B-AF4CF53F76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63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34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68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7003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337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71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4005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339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673" algn="l" defTabSz="804668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79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48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74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8.jpeg"/><Relationship Id="rId5" Type="http://schemas.openxmlformats.org/officeDocument/2006/relationships/image" Target="../media/image6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jpeg"/><Relationship Id="rId5" Type="http://schemas.openxmlformats.org/officeDocument/2006/relationships/image" Target="../media/image6.sv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6.svg"/><Relationship Id="rId10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9.jpeg"/><Relationship Id="rId5" Type="http://schemas.openxmlformats.org/officeDocument/2006/relationships/image" Target="../media/image6.svg"/><Relationship Id="rId10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6.tiff"/><Relationship Id="rId7" Type="http://schemas.openxmlformats.org/officeDocument/2006/relationships/image" Target="../media/image8.svg"/><Relationship Id="rId12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1.jpeg"/><Relationship Id="rId5" Type="http://schemas.openxmlformats.org/officeDocument/2006/relationships/image" Target="../media/image6.svg"/><Relationship Id="rId10" Type="http://schemas.openxmlformats.org/officeDocument/2006/relationships/image" Target="../media/image20.jpe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25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3.png"/><Relationship Id="rId5" Type="http://schemas.openxmlformats.org/officeDocument/2006/relationships/image" Target="../media/image6.svg"/><Relationship Id="rId10" Type="http://schemas.openxmlformats.org/officeDocument/2006/relationships/image" Target="../media/image10.sv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32769E-8ABB-4C6E-96A0-5B967FE95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DDC1BB1D-91CD-4ED8-8CD5-BA10EBA6156B}"/>
              </a:ext>
            </a:extLst>
          </p:cNvPr>
          <p:cNvCxnSpPr/>
          <p:nvPr/>
        </p:nvCxnSpPr>
        <p:spPr>
          <a:xfrm>
            <a:off x="-4716" y="1738476"/>
            <a:ext cx="9908358" cy="0"/>
          </a:xfrm>
          <a:prstGeom prst="line">
            <a:avLst/>
          </a:prstGeom>
          <a:ln w="41275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AD1756B-5D15-4CB6-A575-DDBBBC4505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6" y="0"/>
            <a:ext cx="9909945" cy="1502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3273A4F-6312-49B0-AE18-2CECEEB538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085" y="1876752"/>
            <a:ext cx="9254756" cy="395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dirty="0">
                <a:solidFill>
                  <a:srgbClr val="FF7F00"/>
                </a:solidFill>
                <a:latin typeface="Proxima Nova Rg" pitchFamily="50" charset="0"/>
              </a:rPr>
              <a:t>НАЗВАНИЕ </a:t>
            </a:r>
            <a:r>
              <a:rPr lang="ru-RU" sz="2300" b="1" dirty="0" smtClean="0">
                <a:solidFill>
                  <a:srgbClr val="FF7F00"/>
                </a:solidFill>
                <a:latin typeface="Proxima Nova Rg" pitchFamily="50" charset="0"/>
              </a:rPr>
              <a:t>НОМИНАЦИИ: </a:t>
            </a:r>
            <a:r>
              <a:rPr lang="ru-RU" sz="2300" b="1" dirty="0">
                <a:latin typeface="Proxima Nova Rg" pitchFamily="50" charset="0"/>
              </a:rPr>
              <a:t>«Социальная активность в педагогике»</a:t>
            </a:r>
          </a:p>
          <a:p>
            <a:pPr algn="just"/>
            <a:r>
              <a:rPr lang="ru-RU" sz="2300" b="1" dirty="0">
                <a:solidFill>
                  <a:srgbClr val="0966CC"/>
                </a:solidFill>
                <a:latin typeface="Proxima Nova Rg" pitchFamily="50" charset="0"/>
              </a:rPr>
              <a:t>НАЗВАНИЕ </a:t>
            </a:r>
            <a:r>
              <a:rPr lang="ru-RU" sz="2300" b="1" dirty="0" smtClean="0">
                <a:solidFill>
                  <a:srgbClr val="0966CC"/>
                </a:solidFill>
                <a:latin typeface="Proxima Nova Rg" pitchFamily="50" charset="0"/>
              </a:rPr>
              <a:t>ТЕМЫ: </a:t>
            </a:r>
            <a:r>
              <a:rPr lang="ru-RU" sz="2300" b="1" dirty="0">
                <a:latin typeface="Proxima Nova Rg" pitchFamily="50" charset="0"/>
              </a:rPr>
              <a:t>«Личный пример педагога </a:t>
            </a:r>
            <a:r>
              <a:rPr lang="ru-RU" sz="2300" b="1" dirty="0" smtClean="0">
                <a:latin typeface="Proxima Nova Rg" pitchFamily="50" charset="0"/>
              </a:rPr>
              <a:t>- мощный инструмент </a:t>
            </a:r>
            <a:r>
              <a:rPr lang="ru-RU" sz="2300" b="1" dirty="0">
                <a:latin typeface="Proxima Nova Rg" pitchFamily="50" charset="0"/>
              </a:rPr>
              <a:t>в патриотическом воспитании </a:t>
            </a:r>
            <a:r>
              <a:rPr lang="ru-RU" sz="2300" b="1" dirty="0" smtClean="0">
                <a:latin typeface="Proxima Nova Rg" pitchFamily="50" charset="0"/>
              </a:rPr>
              <a:t>обучающихся!»</a:t>
            </a:r>
            <a:endParaRPr lang="ru-RU" sz="2300" b="1" dirty="0">
              <a:latin typeface="Proxima Nova Rg" pitchFamily="50" charset="0"/>
            </a:endParaRPr>
          </a:p>
          <a:p>
            <a:r>
              <a:rPr lang="ru-RU" sz="2300" b="1" dirty="0">
                <a:solidFill>
                  <a:srgbClr val="3399FF"/>
                </a:solidFill>
                <a:latin typeface="Proxima Nova Light" panose="02000506030000020004" pitchFamily="50" charset="0"/>
              </a:rPr>
              <a:t>ФИО, должность, преподаваемый </a:t>
            </a:r>
            <a:r>
              <a:rPr lang="ru-RU" sz="2300" b="1" dirty="0" smtClean="0">
                <a:solidFill>
                  <a:srgbClr val="3399FF"/>
                </a:solidFill>
                <a:latin typeface="Proxima Nova Light" panose="02000506030000020004" pitchFamily="50" charset="0"/>
              </a:rPr>
              <a:t>предмет </a:t>
            </a:r>
            <a:r>
              <a:rPr lang="ru-RU" sz="2300" b="1" dirty="0">
                <a:solidFill>
                  <a:srgbClr val="3399FF"/>
                </a:solidFill>
                <a:latin typeface="Proxima Nova Light" panose="02000506030000020004" pitchFamily="50" charset="0"/>
              </a:rPr>
              <a:t>:</a:t>
            </a:r>
            <a:r>
              <a:rPr lang="ru-RU" sz="2300" b="1" dirty="0" smtClean="0">
                <a:solidFill>
                  <a:srgbClr val="3399FF"/>
                </a:solidFill>
                <a:latin typeface="Proxima Nova Light" panose="02000506030000020004" pitchFamily="50" charset="0"/>
              </a:rPr>
              <a:t>     </a:t>
            </a:r>
            <a:r>
              <a:rPr lang="ru-RU" sz="2400" dirty="0" err="1" smtClean="0">
                <a:latin typeface="Proxima Nova Light" panose="02000506030000020004" pitchFamily="50" charset="0"/>
              </a:rPr>
              <a:t>Исмиханова</a:t>
            </a:r>
            <a:r>
              <a:rPr lang="ru-RU" sz="2400" dirty="0" smtClean="0">
                <a:latin typeface="Proxima Nova Light" panose="02000506030000020004" pitchFamily="50" charset="0"/>
              </a:rPr>
              <a:t> Елена Николаевна, учитель начальных классов , начальные классы</a:t>
            </a:r>
            <a:endParaRPr lang="ru-RU" sz="2400" dirty="0">
              <a:latin typeface="Proxima Nova Light" panose="02000506030000020004" pitchFamily="50" charset="0"/>
            </a:endParaRPr>
          </a:p>
          <a:p>
            <a:pPr algn="just"/>
            <a:r>
              <a:rPr lang="ru-RU" sz="2300" b="1" dirty="0">
                <a:solidFill>
                  <a:srgbClr val="3399FF"/>
                </a:solidFill>
                <a:latin typeface="Proxima Nova Light" panose="02000506030000020004" pitchFamily="50" charset="0"/>
              </a:rPr>
              <a:t>Учебное заведение №, </a:t>
            </a:r>
            <a:r>
              <a:rPr lang="ru-RU" sz="2300" b="1" dirty="0" smtClean="0">
                <a:solidFill>
                  <a:srgbClr val="3399FF"/>
                </a:solidFill>
                <a:latin typeface="Proxima Nova Light" panose="02000506030000020004" pitchFamily="50" charset="0"/>
              </a:rPr>
              <a:t>город: </a:t>
            </a:r>
            <a:r>
              <a:rPr lang="ru-RU" sz="2400" dirty="0" smtClean="0">
                <a:latin typeface="Proxima Nova Light" panose="02000506030000020004" pitchFamily="50" charset="0"/>
              </a:rPr>
              <a:t>МБОУ «</a:t>
            </a:r>
            <a:r>
              <a:rPr lang="ru-RU" sz="2400" dirty="0" err="1" smtClean="0">
                <a:latin typeface="Proxima Nova Light" panose="02000506030000020004" pitchFamily="50" charset="0"/>
              </a:rPr>
              <a:t>Акбулакская</a:t>
            </a:r>
            <a:r>
              <a:rPr lang="ru-RU" sz="2400" dirty="0" smtClean="0">
                <a:latin typeface="Proxima Nova Light" panose="02000506030000020004" pitchFamily="50" charset="0"/>
              </a:rPr>
              <a:t> средняя общеобразовательная школа №3 </a:t>
            </a:r>
            <a:r>
              <a:rPr lang="ru-RU" sz="2400" dirty="0" err="1" smtClean="0">
                <a:latin typeface="Proxima Nova Light" panose="02000506030000020004" pitchFamily="50" charset="0"/>
              </a:rPr>
              <a:t>Акбулакского</a:t>
            </a:r>
            <a:r>
              <a:rPr lang="ru-RU" sz="2400" dirty="0" smtClean="0">
                <a:latin typeface="Proxima Nova Light" panose="02000506030000020004" pitchFamily="50" charset="0"/>
              </a:rPr>
              <a:t> района Оренбургской области» </a:t>
            </a:r>
            <a:endParaRPr lang="ru-RU" sz="2400" dirty="0">
              <a:latin typeface="Proxima Nova Light" panose="02000506030000020004" pitchFamily="50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" y="100045"/>
            <a:ext cx="9907588" cy="33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4" y="436837"/>
            <a:ext cx="2682649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5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98" y="665018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4992"/>
          <a:stretch/>
        </p:blipFill>
        <p:spPr>
          <a:xfrm>
            <a:off x="6455716" y="123825"/>
            <a:ext cx="1290558" cy="905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C557FB-23F9-4D20-B4DA-39DD29CDCEBA}"/>
              </a:ext>
            </a:extLst>
          </p:cNvPr>
          <p:cNvSpPr txBox="1"/>
          <p:nvPr/>
        </p:nvSpPr>
        <p:spPr>
          <a:xfrm>
            <a:off x="135357" y="5530593"/>
            <a:ext cx="9467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263B80"/>
                </a:solidFill>
              </a:rPr>
              <a:t>       </a:t>
            </a:r>
            <a:r>
              <a:rPr lang="ru-RU" sz="1800" b="1" dirty="0" smtClean="0"/>
              <a:t>Считаю важным в своей работе: личное </a:t>
            </a:r>
            <a:r>
              <a:rPr lang="ru-RU" sz="1800" b="1" dirty="0"/>
              <a:t>поведение учителя, его отношение к своей стране, культуре и истории, а также к окружающим людям служат примером для подражания.</a:t>
            </a:r>
          </a:p>
          <a:p>
            <a:pPr algn="just"/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8931" y="798141"/>
            <a:ext cx="35065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Педагог, демонстрирующий высокие </a:t>
            </a:r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 и гражданские качества, </a:t>
            </a: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</a:t>
            </a:r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внушить уважение и гордость за </a:t>
            </a:r>
            <a:r>
              <a:rPr lang="ru-RU" sz="1800" b="1" dirty="0">
                <a:solidFill>
                  <a:srgbClr val="263B80"/>
                </a:solidFill>
              </a:rPr>
              <a:t>свою страну.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30" y="1351152"/>
            <a:ext cx="2391965" cy="425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7" y="2275469"/>
            <a:ext cx="5821190" cy="322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018"/>
            <a:ext cx="25003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00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6359"/>
          <a:stretch/>
        </p:blipFill>
        <p:spPr>
          <a:xfrm>
            <a:off x="7618310" y="136888"/>
            <a:ext cx="1251370" cy="9059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12BA6B-5068-44D0-B170-182EB31FA170}"/>
              </a:ext>
            </a:extLst>
          </p:cNvPr>
          <p:cNvSpPr txBox="1"/>
          <p:nvPr/>
        </p:nvSpPr>
        <p:spPr>
          <a:xfrm>
            <a:off x="216899" y="535787"/>
            <a:ext cx="9300737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Что же такое социальная активность для меня, </a:t>
            </a:r>
          </a:p>
          <a:p>
            <a:pPr algn="just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для педагога?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многих лет педагогического труда выделила для себя главное и важное,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читаю, что </a:t>
            </a: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активность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это: 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способность людей </a:t>
            </a:r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общественно </a:t>
            </a:r>
            <a:r>
              <a:rPr 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значимое преобразование </a:t>
            </a:r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 мире;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целенаправленная </a:t>
            </a:r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социальная деятельность, п</a:t>
            </a:r>
            <a:r>
              <a:rPr 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реобразующая </a:t>
            </a:r>
            <a:r>
              <a:rPr 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действительность и саму личность.</a:t>
            </a: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152" y="3863428"/>
            <a:ext cx="9484229" cy="823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/>
              </a:rPr>
              <a:t>             В </a:t>
            </a:r>
            <a:r>
              <a:rPr lang="ru-RU" sz="1600" b="1" dirty="0">
                <a:latin typeface="Times New Roman"/>
              </a:rPr>
              <a:t>современном мире, где формирование гражданской идентичности и патриотизма становится все более актуальным, роль личного примера педагога неоценима и требует особого внимания в образовательной практике.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3685" y="4672048"/>
            <a:ext cx="9573914" cy="1555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Личный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педагога является мощным инструментом в патриотическом воспитании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Учитель, демонстрирующий высокие нравственные и гражданские качества, способен значительно повлиять на формирование патриотических чувств у подрастающего поколения. Используя разнообразные методы и подходы, такие как историко-культурное образование, общественная деятельность и личное участие в патриотических инициативах,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эффективно воспитывает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 и осознанное отношение к своей стране, её истории и культуре.</a:t>
            </a:r>
          </a:p>
        </p:txBody>
      </p:sp>
    </p:spTree>
    <p:extLst>
      <p:ext uri="{BB962C8B-B14F-4D97-AF65-F5344CB8AC3E}">
        <p14:creationId xmlns:p14="http://schemas.microsoft.com/office/powerpoint/2010/main" val="19675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6814"/>
          <a:stretch/>
        </p:blipFill>
        <p:spPr>
          <a:xfrm>
            <a:off x="6455716" y="123825"/>
            <a:ext cx="1238307" cy="90593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4729" r="17273" b="39606"/>
          <a:stretch/>
        </p:blipFill>
        <p:spPr bwMode="auto">
          <a:xfrm>
            <a:off x="52534" y="665017"/>
            <a:ext cx="2551423" cy="132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СОШ_3\Desktop\Презентация Microsoft PowerPoint\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3" y="3558179"/>
            <a:ext cx="5719716" cy="2950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5" t="12218" r="36853" b="20110"/>
          <a:stretch/>
        </p:blipFill>
        <p:spPr bwMode="auto">
          <a:xfrm>
            <a:off x="6926327" y="1992798"/>
            <a:ext cx="2960026" cy="442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9413" y="665018"/>
            <a:ext cx="982461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Социальная  активность 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для меня как педагога  базируется  на  основных принципах  </a:t>
            </a:r>
            <a:r>
              <a:rPr lang="ru-RU" sz="1800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воспитания  </a:t>
            </a:r>
            <a:r>
              <a:rPr lang="ru-RU" sz="1800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общих  ведущих  положениях, </a:t>
            </a:r>
            <a:r>
              <a:rPr lang="ru-RU" sz="1800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1800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цель, идеалы, содержание, методику и </a:t>
            </a:r>
            <a:r>
              <a:rPr lang="ru-RU" sz="1800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</a:t>
            </a:r>
            <a:r>
              <a:rPr lang="ru-RU" sz="1800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 </a:t>
            </a:r>
            <a:endParaRPr lang="ru-RU" sz="1800" dirty="0" smtClean="0">
              <a:solidFill>
                <a:srgbClr val="263B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воспитания.</a:t>
            </a:r>
            <a:endParaRPr lang="ru-RU" sz="1800" dirty="0">
              <a:solidFill>
                <a:srgbClr val="263B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7411" y="2746186"/>
            <a:ext cx="6668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</a:rPr>
              <a:t>     Умение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</a:rPr>
              <a:t>жить в согласии воспитывается исключительно с детства - это то, что 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</a:rPr>
              <a:t>сплачивает,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</a:rPr>
              <a:t>делает 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</a:rPr>
              <a:t>дружнее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</a:rPr>
              <a:t>и крепче. На традициях основаны воспитание, правила поведения и духовность.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72594" y="4862911"/>
            <a:ext cx="233934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</a:t>
            </a:r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районной научно-практической конференции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«Диалог культур как основа противодействия экстремизму</a:t>
            </a:r>
            <a:r>
              <a:rPr 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Валиев И.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54209" y="3851591"/>
            <a:ext cx="2285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 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5448"/>
          <a:stretch/>
        </p:blipFill>
        <p:spPr>
          <a:xfrm>
            <a:off x="6455716" y="123825"/>
            <a:ext cx="1277495" cy="90593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4729" r="17273" b="39606"/>
          <a:stretch/>
        </p:blipFill>
        <p:spPr bwMode="auto">
          <a:xfrm>
            <a:off x="74189" y="612224"/>
            <a:ext cx="2730795" cy="14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9413" y="5197485"/>
            <a:ext cx="9391852" cy="1067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/>
              </a:rPr>
              <a:t>      Наглядность</a:t>
            </a:r>
            <a:r>
              <a:rPr lang="ru-RU" b="1" dirty="0">
                <a:solidFill>
                  <a:srgbClr val="000066"/>
                </a:solidFill>
                <a:latin typeface="Times New Roman"/>
              </a:rPr>
              <a:t>, или </a:t>
            </a:r>
            <a:r>
              <a:rPr lang="ru-RU" b="1" dirty="0" smtClean="0">
                <a:solidFill>
                  <a:srgbClr val="000066"/>
                </a:solidFill>
                <a:latin typeface="Times New Roman"/>
              </a:rPr>
              <a:t>заполнение  </a:t>
            </a:r>
            <a:r>
              <a:rPr lang="ru-RU" b="1" dirty="0">
                <a:solidFill>
                  <a:srgbClr val="000066"/>
                </a:solidFill>
                <a:latin typeface="Times New Roman"/>
              </a:rPr>
              <a:t>пространства между </a:t>
            </a:r>
            <a:r>
              <a:rPr lang="ru-RU" b="1" dirty="0" smtClean="0">
                <a:solidFill>
                  <a:srgbClr val="000066"/>
                </a:solidFill>
                <a:latin typeface="Times New Roman"/>
              </a:rPr>
              <a:t> конкретным и  </a:t>
            </a:r>
            <a:r>
              <a:rPr lang="ru-RU" b="1" dirty="0">
                <a:solidFill>
                  <a:srgbClr val="000066"/>
                </a:solidFill>
                <a:latin typeface="Times New Roman"/>
              </a:rPr>
              <a:t>абстрактным – совокупность норм, </a:t>
            </a:r>
            <a:r>
              <a:rPr lang="ru-RU" b="1" dirty="0" smtClean="0">
                <a:solidFill>
                  <a:srgbClr val="000066"/>
                </a:solidFill>
                <a:latin typeface="Times New Roman"/>
              </a:rPr>
              <a:t> исходящих из  закономерностей  процесса  </a:t>
            </a:r>
            <a:r>
              <a:rPr lang="ru-RU" b="1" dirty="0">
                <a:solidFill>
                  <a:srgbClr val="000066"/>
                </a:solidFill>
                <a:latin typeface="Times New Roman"/>
              </a:rPr>
              <a:t>обучения </a:t>
            </a:r>
            <a:r>
              <a:rPr lang="ru-RU" b="1" dirty="0" smtClean="0">
                <a:solidFill>
                  <a:srgbClr val="000066"/>
                </a:solidFill>
                <a:latin typeface="Times New Roman"/>
              </a:rPr>
              <a:t>и  воспитания,  касающихся  </a:t>
            </a:r>
            <a:r>
              <a:rPr lang="ru-RU" b="1" dirty="0">
                <a:solidFill>
                  <a:srgbClr val="000066"/>
                </a:solidFill>
                <a:latin typeface="Times New Roman"/>
              </a:rPr>
              <a:t>познания действительности на основе наблюдения, мышления и практики от конкретного к абстрактному и в обратном </a:t>
            </a:r>
            <a:r>
              <a:rPr lang="ru-RU" b="1" dirty="0" smtClean="0">
                <a:solidFill>
                  <a:srgbClr val="000066"/>
                </a:solidFill>
                <a:latin typeface="Times New Roman"/>
              </a:rPr>
              <a:t>направлении.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189" y="788586"/>
            <a:ext cx="993966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b="1" dirty="0" smtClean="0">
                <a:solidFill>
                  <a:srgbClr val="000000"/>
                </a:solidFill>
                <a:latin typeface="Times New Roman"/>
              </a:rPr>
              <a:t>                                                             </a:t>
            </a:r>
            <a:r>
              <a:rPr lang="ru-RU" sz="1800" b="1" u="sng" dirty="0" smtClean="0">
                <a:solidFill>
                  <a:srgbClr val="000000"/>
                </a:solidFill>
                <a:latin typeface="Times New Roman"/>
              </a:rPr>
              <a:t>Принципы:</a:t>
            </a:r>
            <a:endParaRPr lang="ru-RU" sz="1800" u="sng" dirty="0">
              <a:solidFill>
                <a:srgbClr val="000000"/>
              </a:solidFill>
            </a:endParaRPr>
          </a:p>
          <a:p>
            <a:pPr marL="457200">
              <a:lnSpc>
                <a:spcPct val="150000"/>
              </a:lnSpc>
            </a:pPr>
            <a:r>
              <a:rPr lang="ru-RU" sz="1700" b="1" i="1" dirty="0" smtClean="0">
                <a:solidFill>
                  <a:srgbClr val="000000"/>
                </a:solidFill>
                <a:latin typeface="Times New Roman"/>
              </a:rPr>
              <a:t>                                          </a:t>
            </a:r>
            <a:r>
              <a:rPr lang="ru-RU" sz="1700" b="1" i="1" dirty="0" err="1" smtClean="0">
                <a:solidFill>
                  <a:srgbClr val="000000"/>
                </a:solidFill>
                <a:latin typeface="Times New Roman"/>
              </a:rPr>
              <a:t>Природосообразность</a:t>
            </a:r>
            <a:r>
              <a:rPr lang="ru-RU" sz="1700" b="1" i="1" dirty="0" smtClean="0">
                <a:solidFill>
                  <a:srgbClr val="000000"/>
                </a:solidFill>
                <a:latin typeface="Times New Roman"/>
              </a:rPr>
              <a:t> -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воспитание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с учетом закономерностей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природного</a:t>
            </a:r>
          </a:p>
          <a:p>
            <a:pPr marL="457200">
              <a:lnSpc>
                <a:spcPct val="150000"/>
              </a:lnSpc>
            </a:pPr>
            <a:r>
              <a:rPr lang="ru-RU" sz="17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                                         развития и бережного отношения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к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индивидуальности ребенка.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sz="1700" dirty="0">
              <a:solidFill>
                <a:srgbClr val="000000"/>
              </a:solidFill>
            </a:endParaRPr>
          </a:p>
          <a:p>
            <a:pPr marL="457200">
              <a:lnSpc>
                <a:spcPct val="150000"/>
              </a:lnSpc>
            </a:pPr>
            <a:r>
              <a:rPr lang="ru-RU" sz="1700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700" b="1" i="1" dirty="0" smtClean="0">
                <a:solidFill>
                  <a:srgbClr val="000000"/>
                </a:solidFill>
                <a:latin typeface="Times New Roman"/>
              </a:rPr>
              <a:t>                                        </a:t>
            </a:r>
            <a:r>
              <a:rPr lang="ru-RU" sz="1700" b="1" i="1" dirty="0" err="1" smtClean="0">
                <a:solidFill>
                  <a:srgbClr val="000000"/>
                </a:solidFill>
                <a:latin typeface="Times New Roman"/>
              </a:rPr>
              <a:t>Культуросообразность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 – способность к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культурному саморазвитию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и </a:t>
            </a:r>
            <a:r>
              <a:rPr lang="ru-RU" sz="1700" dirty="0" err="1" smtClean="0">
                <a:solidFill>
                  <a:srgbClr val="000000"/>
                </a:solidFill>
                <a:latin typeface="Times New Roman"/>
              </a:rPr>
              <a:t>самоизменению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, осуществляются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творение культуры и воспитание человека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культуры.</a:t>
            </a:r>
            <a:r>
              <a:rPr lang="ru-RU" sz="1700" dirty="0">
                <a:solidFill>
                  <a:srgbClr val="000000"/>
                </a:solidFill>
              </a:rPr>
              <a:t> </a:t>
            </a:r>
            <a:r>
              <a:rPr lang="ru-RU" sz="1700" b="1" i="1" dirty="0" smtClean="0">
                <a:solidFill>
                  <a:srgbClr val="000000"/>
                </a:solidFill>
                <a:latin typeface="Times New Roman"/>
              </a:rPr>
              <a:t>Индивидуально -личностный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 - сохранение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и развитие индивидуальности, самобытности ребенка, на поддержку процессов саморазвития, </a:t>
            </a:r>
            <a:r>
              <a:rPr lang="ru-RU" sz="1700" dirty="0" err="1" smtClean="0">
                <a:solidFill>
                  <a:srgbClr val="000000"/>
                </a:solidFill>
                <a:latin typeface="Times New Roman"/>
              </a:rPr>
              <a:t>самовоспитания</a:t>
            </a:r>
            <a:r>
              <a:rPr lang="ru-RU" sz="1700" dirty="0" err="1">
                <a:solidFill>
                  <a:srgbClr val="000000"/>
                </a:solidFill>
                <a:latin typeface="Times New Roman"/>
              </a:rPr>
              <a:t>ю</a:t>
            </a:r>
            <a:endParaRPr lang="ru-RU" sz="1700" dirty="0">
              <a:solidFill>
                <a:srgbClr val="000000"/>
              </a:solidFill>
            </a:endParaRPr>
          </a:p>
          <a:p>
            <a:pPr marL="457200">
              <a:lnSpc>
                <a:spcPct val="150000"/>
              </a:lnSpc>
            </a:pPr>
            <a:r>
              <a:rPr lang="ru-RU" sz="1700" b="1" i="1" dirty="0">
                <a:solidFill>
                  <a:srgbClr val="000000"/>
                </a:solidFill>
                <a:latin typeface="Times New Roman"/>
              </a:rPr>
              <a:t>Ц</a:t>
            </a:r>
            <a:r>
              <a:rPr lang="ru-RU" sz="1700" b="1" i="1" dirty="0" smtClean="0">
                <a:solidFill>
                  <a:srgbClr val="000000"/>
                </a:solidFill>
                <a:latin typeface="Times New Roman"/>
              </a:rPr>
              <a:t>енностно-смысловой -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создание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условий для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воспитания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личностных смыслов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его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общении</a:t>
            </a:r>
          </a:p>
          <a:p>
            <a:pPr marL="457200">
              <a:lnSpc>
                <a:spcPct val="150000"/>
              </a:lnSpc>
            </a:pP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с природой,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социумом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1700" dirty="0">
              <a:solidFill>
                <a:srgbClr val="000000"/>
              </a:solidFill>
            </a:endParaRPr>
          </a:p>
          <a:p>
            <a:pPr marL="457200">
              <a:lnSpc>
                <a:spcPct val="150000"/>
              </a:lnSpc>
            </a:pPr>
            <a:r>
              <a:rPr lang="ru-RU" sz="1700" b="1" i="1" dirty="0">
                <a:solidFill>
                  <a:srgbClr val="000000"/>
                </a:solidFill>
                <a:latin typeface="Times New Roman"/>
              </a:rPr>
              <a:t>С</a:t>
            </a:r>
            <a:r>
              <a:rPr lang="ru-RU" sz="1700" b="1" i="1" dirty="0" smtClean="0">
                <a:solidFill>
                  <a:srgbClr val="000000"/>
                </a:solidFill>
                <a:latin typeface="Times New Roman"/>
              </a:rPr>
              <a:t>отрудничество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 - организация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совместной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жизнедеятельности, общение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взаимопонимание</a:t>
            </a:r>
          </a:p>
          <a:p>
            <a:pPr marL="457200">
              <a:lnSpc>
                <a:spcPct val="150000"/>
              </a:lnSpc>
            </a:pP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и взаимопомощь, взаимную поддержку и общую 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устремленность в </a:t>
            </a:r>
            <a:r>
              <a:rPr lang="ru-RU" sz="1700" dirty="0">
                <a:solidFill>
                  <a:srgbClr val="000000"/>
                </a:solidFill>
                <a:latin typeface="Times New Roman"/>
              </a:rPr>
              <a:t>будущее</a:t>
            </a:r>
            <a:r>
              <a:rPr lang="ru-RU" sz="17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4081"/>
          <a:stretch/>
        </p:blipFill>
        <p:spPr>
          <a:xfrm>
            <a:off x="6455716" y="123825"/>
            <a:ext cx="1316684" cy="905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C557FB-23F9-4D20-B4DA-39DD29CDCEBA}"/>
              </a:ext>
            </a:extLst>
          </p:cNvPr>
          <p:cNvSpPr txBox="1"/>
          <p:nvPr/>
        </p:nvSpPr>
        <p:spPr>
          <a:xfrm>
            <a:off x="231604" y="722895"/>
            <a:ext cx="9300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263B80"/>
                </a:solidFill>
                <a:latin typeface="Proxima Nova Light" panose="02000506030000020004" pitchFamily="50" charset="0"/>
              </a:rPr>
              <a:t>       </a:t>
            </a:r>
            <a:r>
              <a:rPr lang="ru-RU" sz="16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Наглядность, или заполнение  пространства между  </a:t>
            </a:r>
            <a:endParaRPr lang="ru-RU" sz="1600" b="1" dirty="0" smtClean="0">
              <a:solidFill>
                <a:srgbClr val="263B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конкретным </a:t>
            </a:r>
            <a:r>
              <a:rPr lang="ru-RU" sz="16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абстрактным </a:t>
            </a:r>
            <a:r>
              <a:rPr lang="ru-RU" sz="16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важно, чтобы при ознакомлении детей </a:t>
            </a:r>
            <a:r>
              <a:rPr lang="ru-RU" sz="16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</a:t>
            </a:r>
            <a:r>
              <a:rPr lang="ru-RU" sz="16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с избирательным правом, </a:t>
            </a:r>
            <a:r>
              <a:rPr lang="ru-RU" sz="16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16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громада важной информации не легла на ребенка на сухом теоретическом уровне</a:t>
            </a:r>
            <a:r>
              <a:rPr lang="ru-RU" sz="16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263B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таким мероприятиям относим игру, проводимую в 1- 4 классах 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«Выборы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начальной школы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ct val="150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Цель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дать детям элементарные представления о предвыборной кампании и проведении выборов, способствовать формированию активной жизненной позиции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СОШ_3\Desktop\Презентация Microsoft PowerPoint\3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/>
          <a:stretch/>
        </p:blipFill>
        <p:spPr bwMode="auto">
          <a:xfrm>
            <a:off x="5531303" y="3662913"/>
            <a:ext cx="4200142" cy="2746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ОШ_3\Desktop\Презентация Microsoft PowerPoint\3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/>
          <a:stretch/>
        </p:blipFill>
        <p:spPr bwMode="auto">
          <a:xfrm rot="5400000">
            <a:off x="128909" y="3791930"/>
            <a:ext cx="2916155" cy="2335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03" y="4245920"/>
            <a:ext cx="27305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3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5903"/>
          <a:stretch/>
        </p:blipFill>
        <p:spPr>
          <a:xfrm>
            <a:off x="6455716" y="123825"/>
            <a:ext cx="1264433" cy="905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C557FB-23F9-4D20-B4DA-39DD29CDCEBA}"/>
              </a:ext>
            </a:extLst>
          </p:cNvPr>
          <p:cNvSpPr txBox="1"/>
          <p:nvPr/>
        </p:nvSpPr>
        <p:spPr>
          <a:xfrm>
            <a:off x="2599384" y="1123428"/>
            <a:ext cx="708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Герои </a:t>
            </a:r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настоящего времени: встреча с </a:t>
            </a: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СВО </a:t>
            </a:r>
          </a:p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праздника Великой Победы (май, 2024г.)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22" y="3415472"/>
            <a:ext cx="4354231" cy="288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2" y="2061723"/>
            <a:ext cx="4881972" cy="323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26237" y="2254902"/>
            <a:ext cx="4953000" cy="7843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 smtClean="0">
                <a:latin typeface="Roboto"/>
              </a:rPr>
              <a:t>  Такие </a:t>
            </a:r>
            <a:r>
              <a:rPr lang="ru-RU" b="1" i="1" dirty="0">
                <a:latin typeface="Roboto"/>
              </a:rPr>
              <a:t>встречи способствуют воспитанию чувства гордости за свою страну. </a:t>
            </a:r>
            <a:endParaRPr lang="ru-RU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3514" y="5299044"/>
            <a:ext cx="4953000" cy="10674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smtClean="0"/>
              <a:t>    На </a:t>
            </a:r>
            <a:r>
              <a:rPr lang="ru-RU" b="1" i="1" dirty="0"/>
              <a:t>конкретном примере </a:t>
            </a:r>
            <a:r>
              <a:rPr lang="ru-RU" b="1" i="1" dirty="0" smtClean="0"/>
              <a:t>обучающиеся </a:t>
            </a:r>
            <a:r>
              <a:rPr lang="ru-RU" b="1" i="1" dirty="0"/>
              <a:t>видят, что настоящие герои живут рядом, что мужество, храбрость, любовь к Родине – это качества настоящего человека.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60"/>
            <a:ext cx="2468880" cy="129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8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4992"/>
          <a:stretch/>
        </p:blipFill>
        <p:spPr>
          <a:xfrm>
            <a:off x="6455716" y="123825"/>
            <a:ext cx="1290558" cy="9059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1185" y="972855"/>
            <a:ext cx="95436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/>
              <a:t>                                          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 рамках   мероприятий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посвящённых   Году защитника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участником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школы М. Николаем. 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Николай приехал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родные места в краткосрочный отпуск из зоны боевых действий. На встрече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боевых обязанностях,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для солдат, участвующих в спецоперации очень важна моральная поддержка родных и всего общества, поблагодарил ребят за искренние письма и открытки, которые они с волнением читают и бережно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хранят. 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встречи школьники задавали вопросы про военные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будни. Основная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такой встречи - не только рассказать о службе, но и воспитать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гордости за свою страну, уважение к защитникам Отечества.</a:t>
            </a:r>
          </a:p>
        </p:txBody>
      </p:sp>
      <p:pic>
        <p:nvPicPr>
          <p:cNvPr id="2050" name="Picture 2" descr="C:\Users\СОШ_3\Downloads\20250220_12544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4" r="3414"/>
          <a:stretch/>
        </p:blipFill>
        <p:spPr bwMode="auto">
          <a:xfrm>
            <a:off x="419413" y="3558178"/>
            <a:ext cx="4174795" cy="228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ОШ_3\Downloads\20250220_13273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5" r="2265"/>
          <a:stretch/>
        </p:blipFill>
        <p:spPr bwMode="auto">
          <a:xfrm>
            <a:off x="5512525" y="3558178"/>
            <a:ext cx="4012962" cy="22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69357" y="5826404"/>
            <a:ext cx="7156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</a:t>
            </a: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времени: встреча с </a:t>
            </a: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участником </a:t>
            </a:r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 в </a:t>
            </a: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преддверии </a:t>
            </a:r>
            <a:r>
              <a:rPr lang="ru-RU" sz="1800" b="1" dirty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 </a:t>
            </a:r>
            <a:r>
              <a:rPr lang="ru-RU" sz="1800" b="1" dirty="0" smtClean="0">
                <a:solidFill>
                  <a:srgbClr val="263B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защитника Отечества (февраль 2025г.)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" y="665018"/>
            <a:ext cx="2502716" cy="13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1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5EC2B6-1F8F-4D07-B874-E7662BF33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" y="607494"/>
            <a:ext cx="9906000" cy="59013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4081"/>
          <a:stretch/>
        </p:blipFill>
        <p:spPr>
          <a:xfrm>
            <a:off x="6455716" y="123825"/>
            <a:ext cx="1316684" cy="905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C557FB-23F9-4D20-B4DA-39DD29CDCEBA}"/>
              </a:ext>
            </a:extLst>
          </p:cNvPr>
          <p:cNvSpPr txBox="1"/>
          <p:nvPr/>
        </p:nvSpPr>
        <p:spPr>
          <a:xfrm>
            <a:off x="300273" y="836297"/>
            <a:ext cx="930073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В  рамках    недели    начальных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(ноябрь 2023, декабрь 2024г.) обучающиеся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начальной школы принимают в акциях добра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«Тепло родного дома»:  отправляют письма, открытки и посылки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нашего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Отечества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1600" dirty="0">
              <a:solidFill>
                <a:srgbClr val="FF0000"/>
              </a:solidFill>
              <a:latin typeface="Proxima Nova Light" panose="02000506030000020004" pitchFamily="50" charset="0"/>
            </a:endParaRPr>
          </a:p>
        </p:txBody>
      </p:sp>
      <p:pic>
        <p:nvPicPr>
          <p:cNvPr id="2052" name="Picture 4" descr="C:\Users\СОШ_3\Desktop\Презентация Microsoft PowerPoint\7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8766"/>
          <a:stretch/>
        </p:blipFill>
        <p:spPr bwMode="auto">
          <a:xfrm>
            <a:off x="168059" y="2610380"/>
            <a:ext cx="4122686" cy="274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СОШ_3\Desktop\Презентация Microsoft PowerPoint\7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62" y="3787995"/>
            <a:ext cx="3481419" cy="26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СОШ_3\Desktop\Презентация Microsoft PowerPoint\7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71" y="2610380"/>
            <a:ext cx="3335055" cy="25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018"/>
            <a:ext cx="25003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10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0AC002-E5C6-4BC1-91E0-18AA618C01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7579"/>
            <a:ext cx="9906000" cy="440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412716-D2A9-4080-AD83-4818398E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71"/>
            <a:ext cx="9906000" cy="66538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12223"/>
            <a:ext cx="9907588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04CFF9-F407-4A48-9515-E617355D2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3026" y="-5670"/>
            <a:ext cx="3922974" cy="1235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3219A3-D681-400C-933C-79D48B1AC0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56378"/>
          <a:stretch/>
        </p:blipFill>
        <p:spPr>
          <a:xfrm>
            <a:off x="6693688" y="147657"/>
            <a:ext cx="1250825" cy="9059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" y="612223"/>
            <a:ext cx="25003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СОШ_3\Desktop\Презентация Microsoft PowerPoint\8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23506" r="4994"/>
          <a:stretch/>
        </p:blipFill>
        <p:spPr bwMode="auto">
          <a:xfrm>
            <a:off x="193590" y="3861300"/>
            <a:ext cx="4104405" cy="255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ОШ_3\Desktop\Презентация Microsoft PowerPoint\84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1" b="21810"/>
          <a:stretch/>
        </p:blipFill>
        <p:spPr bwMode="auto">
          <a:xfrm>
            <a:off x="4418150" y="3906225"/>
            <a:ext cx="5304970" cy="255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6431" y="814312"/>
            <a:ext cx="93646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                                     Примеры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успешного патриотического </a:t>
            </a:r>
            <a:endParaRPr lang="ru-RU" sz="1600" dirty="0" smtClean="0">
              <a:solidFill>
                <a:srgbClr val="181818"/>
              </a:solidFill>
              <a:latin typeface="Times New Roman"/>
            </a:endParaRPr>
          </a:p>
          <a:p>
            <a:pPr indent="449580" algn="just"/>
            <a:r>
              <a:rPr lang="ru-RU" sz="1600" dirty="0">
                <a:solidFill>
                  <a:srgbClr val="181818"/>
                </a:solidFill>
                <a:latin typeface="Times New Roman"/>
              </a:rPr>
              <a:t>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                                    воспитания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pPr algn="just"/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                                              </a:t>
            </a:r>
            <a:r>
              <a:rPr lang="ru-RU" sz="1600" b="1" i="1" dirty="0" smtClean="0">
                <a:solidFill>
                  <a:srgbClr val="181818"/>
                </a:solidFill>
                <a:latin typeface="Times New Roman"/>
              </a:rPr>
              <a:t>Школьные </a:t>
            </a:r>
            <a:r>
              <a:rPr lang="ru-RU" sz="1600" b="1" i="1" dirty="0">
                <a:solidFill>
                  <a:srgbClr val="181818"/>
                </a:solidFill>
                <a:latin typeface="Times New Roman"/>
              </a:rPr>
              <a:t>проекты и инициативы: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исследование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истории родного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поселка,</a:t>
            </a:r>
          </a:p>
          <a:p>
            <a:pPr algn="just"/>
            <a:r>
              <a:rPr lang="ru-RU" sz="1600" dirty="0">
                <a:solidFill>
                  <a:srgbClr val="181818"/>
                </a:solidFill>
                <a:latin typeface="Times New Roman"/>
              </a:rPr>
              <a:t>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                                             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в рамках которого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обучающиеся собирали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материалы, писали статьи и готовили презентации. Это позволило им лучше узнать свою местность, почувствовать гордость за её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достижения.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pPr indent="449580" algn="just"/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  </a:t>
            </a:r>
            <a:r>
              <a:rPr lang="ru-RU" sz="1600" b="1" i="1" dirty="0" smtClean="0">
                <a:solidFill>
                  <a:srgbClr val="181818"/>
                </a:solidFill>
                <a:latin typeface="Times New Roman"/>
              </a:rPr>
              <a:t>Волонтерская </a:t>
            </a:r>
            <a:r>
              <a:rPr lang="ru-RU" sz="1600" b="1" i="1" dirty="0">
                <a:solidFill>
                  <a:srgbClr val="181818"/>
                </a:solidFill>
                <a:latin typeface="Times New Roman"/>
              </a:rPr>
              <a:t>деятельность: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учитель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, активно вовлеченный в волонтерские программы,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вдохновляет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своих учеников на участие в благотворительных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акциях,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что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способствует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формированию у них патриотических и гражданских качеств.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pPr indent="449580" algn="just"/>
            <a:r>
              <a:rPr lang="ru-RU" sz="1600" b="1" i="1" dirty="0">
                <a:solidFill>
                  <a:srgbClr val="181818"/>
                </a:solidFill>
                <a:latin typeface="Times New Roman"/>
              </a:rPr>
              <a:t>Культурные мероприятия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: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педагог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, организующий культурные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мероприятия,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посвященные национальным праздникам, литературным и музыкальным традициям своей страны, помогает </a:t>
            </a:r>
            <a:r>
              <a:rPr lang="ru-RU" sz="1600" dirty="0" smtClean="0">
                <a:solidFill>
                  <a:srgbClr val="181818"/>
                </a:solidFill>
                <a:latin typeface="Times New Roman"/>
              </a:rPr>
              <a:t>детям </a:t>
            </a:r>
            <a:r>
              <a:rPr lang="ru-RU" sz="1600" dirty="0">
                <a:solidFill>
                  <a:srgbClr val="181818"/>
                </a:solidFill>
                <a:latin typeface="Times New Roman"/>
              </a:rPr>
              <a:t>лучше понять и прочувствовать культурное наследие, формируя у них чувство национальной гордости.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85181515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5166</TotalTime>
  <Words>819</Words>
  <Application>Microsoft Office PowerPoint</Application>
  <PresentationFormat>Лист A4 (210x297 мм)</PresentationFormat>
  <Paragraphs>57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СОШ_3</cp:lastModifiedBy>
  <cp:revision>234</cp:revision>
  <dcterms:created xsi:type="dcterms:W3CDTF">2020-04-16T10:12:10Z</dcterms:created>
  <dcterms:modified xsi:type="dcterms:W3CDTF">2025-07-31T03:03:51Z</dcterms:modified>
</cp:coreProperties>
</file>